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可畫酷黑-繁" panose="02020500000000000000" charset="-128"/>
      <p:regular r:id="rId18"/>
    </p:embeddedFont>
    <p:embeddedFont>
      <p:font typeface="可畫潮牌楷體-繁" panose="02020500000000000000" charset="-128"/>
      <p:regular r:id="rId19"/>
    </p:embeddedFont>
    <p:embeddedFont>
      <p:font typeface="標楷體" panose="03000509000000000000" pitchFamily="65" charset="-120"/>
      <p:regular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Bold" panose="00000800000000000000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396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chnice.com.tw/chatgpt/54565/" TargetMode="External"/><Relationship Id="rId3" Type="http://schemas.openxmlformats.org/officeDocument/2006/relationships/image" Target="../media/image2.svg"/><Relationship Id="rId7" Type="http://schemas.openxmlformats.org/officeDocument/2006/relationships/hyperlink" Target="https://www.youtube.com/watch?v=iMWYiIcwIjY" TargetMode="External"/><Relationship Id="rId12" Type="http://schemas.openxmlformats.org/officeDocument/2006/relationships/hyperlink" Target="https://www.youtube.com/watch?v=pe3BkNW1RP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2YQqFoRHh-c" TargetMode="External"/><Relationship Id="rId11" Type="http://schemas.openxmlformats.org/officeDocument/2006/relationships/hyperlink" Target="https://www.youtube.com/watch?v=oCjlBY4bM1I" TargetMode="External"/><Relationship Id="rId5" Type="http://schemas.openxmlformats.org/officeDocument/2006/relationships/hyperlink" Target="https://www.youtube.com/watch?v=sFnFAyXq3Lk" TargetMode="External"/><Relationship Id="rId10" Type="http://schemas.openxmlformats.org/officeDocument/2006/relationships/hyperlink" Target="https://www.youtube.com/watch?v=ctq5RpU5758" TargetMode="External"/><Relationship Id="rId4" Type="http://schemas.openxmlformats.org/officeDocument/2006/relationships/hyperlink" Target="https://www.youtube.com/watch?v=qHeJ8XJKFL8" TargetMode="External"/><Relationship Id="rId9" Type="http://schemas.openxmlformats.org/officeDocument/2006/relationships/hyperlink" Target="https://www.youtube.com/watch?v=PusJ8TbL6XY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LEbO6Xzt0uA" TargetMode="External"/><Relationship Id="rId3" Type="http://schemas.openxmlformats.org/officeDocument/2006/relationships/image" Target="../media/image2.svg"/><Relationship Id="rId7" Type="http://schemas.openxmlformats.org/officeDocument/2006/relationships/hyperlink" Target="https://www.youtube.com/watch?v=lzv-L-VV0D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Ar5DOMIXMQs" TargetMode="External"/><Relationship Id="rId11" Type="http://schemas.openxmlformats.org/officeDocument/2006/relationships/hyperlink" Target="https://www.youtube.com/watch?v=QrzyXK1BMjA" TargetMode="External"/><Relationship Id="rId5" Type="http://schemas.openxmlformats.org/officeDocument/2006/relationships/hyperlink" Target="https://www.youtube.com/watch?v=DviHFPe0Jls" TargetMode="External"/><Relationship Id="rId10" Type="http://schemas.openxmlformats.org/officeDocument/2006/relationships/hyperlink" Target="https://www.youtube.com/watch?v=U2WOhufvuJM" TargetMode="External"/><Relationship Id="rId4" Type="http://schemas.openxmlformats.org/officeDocument/2006/relationships/hyperlink" Target="https://www.youtube.com/watch?v=hbUqXn9arGI" TargetMode="External"/><Relationship Id="rId9" Type="http://schemas.openxmlformats.org/officeDocument/2006/relationships/hyperlink" Target="https://www.youtube.com/watch?v=KCZIJlslw64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chnice.com.tw/review/190/" TargetMode="External"/><Relationship Id="rId3" Type="http://schemas.openxmlformats.org/officeDocument/2006/relationships/image" Target="../media/image2.svg"/><Relationship Id="rId7" Type="http://schemas.openxmlformats.org/officeDocument/2006/relationships/hyperlink" Target="https://www.youtube.com/watch?v=3MKEkDy9n5w" TargetMode="External"/><Relationship Id="rId12" Type="http://schemas.openxmlformats.org/officeDocument/2006/relationships/hyperlink" Target="https://www.youtube.com/watch?v=8dHC-eEt2nk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q6TptlqWGA" TargetMode="External"/><Relationship Id="rId11" Type="http://schemas.openxmlformats.org/officeDocument/2006/relationships/hyperlink" Target="https://www.youtube.com/watch?v=ZhwAxY_Cv4c" TargetMode="External"/><Relationship Id="rId5" Type="http://schemas.openxmlformats.org/officeDocument/2006/relationships/hyperlink" Target="https://www.youtube.com/watch?v=AWOfXhXmYbY" TargetMode="External"/><Relationship Id="rId10" Type="http://schemas.openxmlformats.org/officeDocument/2006/relationships/hyperlink" Target="https://www.youtube.com/watch?v=C3LIXgSSib4" TargetMode="External"/><Relationship Id="rId4" Type="http://schemas.openxmlformats.org/officeDocument/2006/relationships/hyperlink" Target="https://www.youtube.com/watch?v=EfK9m7DRIWI" TargetMode="External"/><Relationship Id="rId9" Type="http://schemas.openxmlformats.org/officeDocument/2006/relationships/hyperlink" Target="https://www.youtube.com/watch?v=ot0mUJl80mM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VjPzLgXjstI" TargetMode="External"/><Relationship Id="rId3" Type="http://schemas.openxmlformats.org/officeDocument/2006/relationships/image" Target="../media/image2.svg"/><Relationship Id="rId7" Type="http://schemas.openxmlformats.org/officeDocument/2006/relationships/hyperlink" Target="https://www.youtube.com/watch?v=Wgm53Yae9-I" TargetMode="External"/><Relationship Id="rId12" Type="http://schemas.openxmlformats.org/officeDocument/2006/relationships/hyperlink" Target="https://www.youtube.com/watch?v=1te9qiqxZqc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JCD6rm49ps" TargetMode="External"/><Relationship Id="rId11" Type="http://schemas.openxmlformats.org/officeDocument/2006/relationships/hyperlink" Target="https://www.youtube.com/watch?v=kIDF3dxQoIk" TargetMode="External"/><Relationship Id="rId5" Type="http://schemas.openxmlformats.org/officeDocument/2006/relationships/hyperlink" Target="https://www.youtube.com/watch?v=hfAF9F53pxY" TargetMode="External"/><Relationship Id="rId10" Type="http://schemas.openxmlformats.org/officeDocument/2006/relationships/hyperlink" Target="https://www.youtube.com/watch?v=ejypOOrLVbo" TargetMode="External"/><Relationship Id="rId4" Type="http://schemas.openxmlformats.org/officeDocument/2006/relationships/hyperlink" Target="https://www.youtube.com/watch?v=t8rHI0Am-nY" TargetMode="External"/><Relationship Id="rId9" Type="http://schemas.openxmlformats.org/officeDocument/2006/relationships/hyperlink" Target="https://www.youtube.com/watch?v=kVYQm6M-xy0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lGado9I4RM" TargetMode="External"/><Relationship Id="rId3" Type="http://schemas.openxmlformats.org/officeDocument/2006/relationships/image" Target="../media/image2.svg"/><Relationship Id="rId7" Type="http://schemas.openxmlformats.org/officeDocument/2006/relationships/hyperlink" Target="https://www.youtube.com/watch?v=ns73cSaa3oo" TargetMode="External"/><Relationship Id="rId12" Type="http://schemas.openxmlformats.org/officeDocument/2006/relationships/hyperlink" Target="https://www.youtube.com/watch?v=PhV8rskBfA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OkbevEnPB7s" TargetMode="External"/><Relationship Id="rId11" Type="http://schemas.openxmlformats.org/officeDocument/2006/relationships/hyperlink" Target="https://www.youtube.com/watch?v=NM0HNpB_zB8" TargetMode="External"/><Relationship Id="rId5" Type="http://schemas.openxmlformats.org/officeDocument/2006/relationships/hyperlink" Target="https://www.youtube.com/watch?v=-Q7um3cTIjw" TargetMode="External"/><Relationship Id="rId10" Type="http://schemas.openxmlformats.org/officeDocument/2006/relationships/hyperlink" Target="https://www.youtube.com/watch?v=fVBkCo6bZa0" TargetMode="External"/><Relationship Id="rId4" Type="http://schemas.openxmlformats.org/officeDocument/2006/relationships/hyperlink" Target="https://www.youtube.com/watch?v=7pWqZ0WJZMs" TargetMode="External"/><Relationship Id="rId9" Type="http://schemas.openxmlformats.org/officeDocument/2006/relationships/hyperlink" Target="https://www.youtube.com/watch?v=MQ_vEM0vh8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WsSnQOlktQ" TargetMode="External"/><Relationship Id="rId3" Type="http://schemas.openxmlformats.org/officeDocument/2006/relationships/image" Target="../media/image2.svg"/><Relationship Id="rId7" Type="http://schemas.openxmlformats.org/officeDocument/2006/relationships/hyperlink" Target="https://www.youtube.com/watch?v=Dl8rh-QGpm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8FLirAU6nBQ" TargetMode="External"/><Relationship Id="rId5" Type="http://schemas.openxmlformats.org/officeDocument/2006/relationships/hyperlink" Target="https://www.youtube.com/watch?v=hTEUwjyuvDo" TargetMode="External"/><Relationship Id="rId10" Type="http://schemas.openxmlformats.org/officeDocument/2006/relationships/hyperlink" Target="https://www.youtube.com/watch?v=g4BMyjGhAfc" TargetMode="External"/><Relationship Id="rId4" Type="http://schemas.openxmlformats.org/officeDocument/2006/relationships/hyperlink" Target="https://www.youtube.com/watch?v=f62i7PUn8rc" TargetMode="External"/><Relationship Id="rId9" Type="http://schemas.openxmlformats.org/officeDocument/2006/relationships/hyperlink" Target="https://www.youtube.com/watch?v=TmMqqOaBsC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iaitw.com/ZZZZ" TargetMode="External"/><Relationship Id="rId5" Type="http://schemas.openxmlformats.org/officeDocument/2006/relationships/hyperlink" Target="https://www.fju.edu.tw/file/summer/2.3.pdf" TargetMode="Externa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541120" y="630515"/>
            <a:ext cx="1464022" cy="588932"/>
            <a:chOff x="0" y="0"/>
            <a:chExt cx="385586" cy="1551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586" cy="155110"/>
            </a:xfrm>
            <a:custGeom>
              <a:avLst/>
              <a:gdLst/>
              <a:ahLst/>
              <a:cxnLst/>
              <a:rect l="l" t="t" r="r" b="b"/>
              <a:pathLst>
                <a:path w="385586" h="155110">
                  <a:moveTo>
                    <a:pt x="77555" y="0"/>
                  </a:moveTo>
                  <a:lnTo>
                    <a:pt x="308031" y="0"/>
                  </a:lnTo>
                  <a:cubicBezTo>
                    <a:pt x="350864" y="0"/>
                    <a:pt x="385586" y="34722"/>
                    <a:pt x="385586" y="77555"/>
                  </a:cubicBezTo>
                  <a:lnTo>
                    <a:pt x="385586" y="77555"/>
                  </a:lnTo>
                  <a:cubicBezTo>
                    <a:pt x="385586" y="120387"/>
                    <a:pt x="350864" y="155110"/>
                    <a:pt x="308031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5586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679019" y="0"/>
            <a:ext cx="4264059" cy="10287000"/>
            <a:chOff x="0" y="0"/>
            <a:chExt cx="1123044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3044" cy="2709333"/>
            </a:xfrm>
            <a:custGeom>
              <a:avLst/>
              <a:gdLst/>
              <a:ahLst/>
              <a:cxnLst/>
              <a:rect l="l" t="t" r="r" b="b"/>
              <a:pathLst>
                <a:path w="1123044" h="2709333">
                  <a:moveTo>
                    <a:pt x="92597" y="0"/>
                  </a:moveTo>
                  <a:lnTo>
                    <a:pt x="1030448" y="0"/>
                  </a:lnTo>
                  <a:cubicBezTo>
                    <a:pt x="1081587" y="0"/>
                    <a:pt x="1123044" y="41457"/>
                    <a:pt x="1123044" y="92597"/>
                  </a:cubicBezTo>
                  <a:lnTo>
                    <a:pt x="1123044" y="2616737"/>
                  </a:lnTo>
                  <a:cubicBezTo>
                    <a:pt x="1123044" y="2667876"/>
                    <a:pt x="1081587" y="2709333"/>
                    <a:pt x="1030448" y="2709333"/>
                  </a:cubicBezTo>
                  <a:lnTo>
                    <a:pt x="92597" y="2709333"/>
                  </a:lnTo>
                  <a:cubicBezTo>
                    <a:pt x="41457" y="2709333"/>
                    <a:pt x="0" y="2667876"/>
                    <a:pt x="0" y="2616737"/>
                  </a:cubicBezTo>
                  <a:lnTo>
                    <a:pt x="0" y="92597"/>
                  </a:lnTo>
                  <a:cubicBezTo>
                    <a:pt x="0" y="41457"/>
                    <a:pt x="41457" y="0"/>
                    <a:pt x="92597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2304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67732" y="3390943"/>
            <a:ext cx="10673347" cy="5063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60"/>
              </a:lnSpc>
            </a:pPr>
            <a:r>
              <a:rPr lang="en-US" sz="14400" spc="-835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 應用規劃師 </a:t>
            </a:r>
          </a:p>
          <a:p>
            <a:pPr algn="ctr">
              <a:lnSpc>
                <a:spcPts val="12960"/>
              </a:lnSpc>
            </a:pPr>
            <a:r>
              <a:rPr lang="en-US" sz="14400" spc="-835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培訓班</a:t>
            </a:r>
          </a:p>
          <a:p>
            <a:pPr algn="just">
              <a:lnSpc>
                <a:spcPts val="12960"/>
              </a:lnSpc>
            </a:pPr>
            <a:endParaRPr lang="en-US" sz="14400" spc="-835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493655" y="1330063"/>
            <a:ext cx="2770529" cy="2770529"/>
          </a:xfrm>
          <a:custGeom>
            <a:avLst/>
            <a:gdLst/>
            <a:ahLst/>
            <a:cxnLst/>
            <a:rect l="l" t="t" r="r" b="b"/>
            <a:pathLst>
              <a:path w="2770529" h="2770529">
                <a:moveTo>
                  <a:pt x="0" y="0"/>
                </a:moveTo>
                <a:lnTo>
                  <a:pt x="2770529" y="0"/>
                </a:lnTo>
                <a:lnTo>
                  <a:pt x="2770529" y="2770529"/>
                </a:lnTo>
                <a:lnTo>
                  <a:pt x="0" y="27705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87977" y="2132450"/>
            <a:ext cx="4574117" cy="9480035"/>
          </a:xfrm>
          <a:custGeom>
            <a:avLst/>
            <a:gdLst/>
            <a:ahLst/>
            <a:cxnLst/>
            <a:rect l="l" t="t" r="r" b="b"/>
            <a:pathLst>
              <a:path w="4574117" h="9480035">
                <a:moveTo>
                  <a:pt x="0" y="0"/>
                </a:moveTo>
                <a:lnTo>
                  <a:pt x="4574117" y="0"/>
                </a:lnTo>
                <a:lnTo>
                  <a:pt x="4574117" y="9480035"/>
                </a:lnTo>
                <a:lnTo>
                  <a:pt x="0" y="9480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16446" y="4248898"/>
            <a:ext cx="1732683" cy="1732683"/>
          </a:xfrm>
          <a:custGeom>
            <a:avLst/>
            <a:gdLst/>
            <a:ahLst/>
            <a:cxnLst/>
            <a:rect l="l" t="t" r="r" b="b"/>
            <a:pathLst>
              <a:path w="1732683" h="1732683">
                <a:moveTo>
                  <a:pt x="0" y="0"/>
                </a:moveTo>
                <a:lnTo>
                  <a:pt x="1732683" y="0"/>
                </a:lnTo>
                <a:lnTo>
                  <a:pt x="1732683" y="1732682"/>
                </a:lnTo>
                <a:lnTo>
                  <a:pt x="0" y="17326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HOME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53742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OTHERS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5805" y="8256778"/>
            <a:ext cx="10032172" cy="148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7"/>
              </a:lnSpc>
            </a:pPr>
            <a:r>
              <a:rPr lang="en-US" sz="3199" spc="-204">
                <a:solidFill>
                  <a:srgbClr val="000000"/>
                </a:solidFill>
                <a:latin typeface="可畫潮牌楷體-繁"/>
                <a:ea typeface="可畫潮牌楷體-繁"/>
                <a:cs typeface="可畫潮牌楷體-繁"/>
                <a:sym typeface="可畫潮牌楷體-繁"/>
              </a:rPr>
              <a:t>主辦單位：台灣人工智慧發展學會、輔仁大學商學研究所、科技島</a:t>
            </a:r>
          </a:p>
          <a:p>
            <a:pPr algn="just">
              <a:lnSpc>
                <a:spcPts val="3967"/>
              </a:lnSpc>
            </a:pPr>
            <a:r>
              <a:rPr lang="en-US" sz="3199" spc="-204">
                <a:solidFill>
                  <a:srgbClr val="000000"/>
                </a:solidFill>
                <a:latin typeface="可畫潮牌楷體-繁"/>
                <a:ea typeface="可畫潮牌楷體-繁"/>
                <a:cs typeface="可畫潮牌楷體-繁"/>
                <a:sym typeface="可畫潮牌楷體-繁"/>
              </a:rPr>
              <a:t>協辦單位：中華資料採礦協會、1111人力銀行</a:t>
            </a:r>
          </a:p>
          <a:p>
            <a:pPr algn="just">
              <a:lnSpc>
                <a:spcPts val="3967"/>
              </a:lnSpc>
            </a:pPr>
            <a:endParaRPr lang="en-US" sz="3199" spc="-204">
              <a:solidFill>
                <a:srgbClr val="000000"/>
              </a:solidFill>
              <a:latin typeface="可畫潮牌楷體-繁"/>
              <a:ea typeface="可畫潮牌楷體-繁"/>
              <a:cs typeface="可畫潮牌楷體-繁"/>
              <a:sym typeface="可畫潮牌楷體-繁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55805" y="7384904"/>
            <a:ext cx="5040558" cy="79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48"/>
              </a:lnSpc>
            </a:pPr>
            <a:r>
              <a:rPr lang="en-US" sz="5600" spc="-397">
                <a:solidFill>
                  <a:srgbClr val="FF3131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台灣微軟 指導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501900" y="3020113"/>
            <a:ext cx="4847369" cy="6838924"/>
          </a:xfrm>
          <a:custGeom>
            <a:avLst/>
            <a:gdLst/>
            <a:ahLst/>
            <a:cxnLst/>
            <a:rect l="l" t="t" r="r" b="b"/>
            <a:pathLst>
              <a:path w="4847369" h="6838924">
                <a:moveTo>
                  <a:pt x="0" y="0"/>
                </a:moveTo>
                <a:lnTo>
                  <a:pt x="4847369" y="0"/>
                </a:lnTo>
                <a:lnTo>
                  <a:pt x="4847369" y="6838923"/>
                </a:lnTo>
                <a:lnTo>
                  <a:pt x="0" y="68389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686534" y="3020113"/>
            <a:ext cx="4830819" cy="6838924"/>
          </a:xfrm>
          <a:custGeom>
            <a:avLst/>
            <a:gdLst/>
            <a:ahLst/>
            <a:cxnLst/>
            <a:rect l="l" t="t" r="r" b="b"/>
            <a:pathLst>
              <a:path w="4830819" h="6838924">
                <a:moveTo>
                  <a:pt x="0" y="0"/>
                </a:moveTo>
                <a:lnTo>
                  <a:pt x="4830819" y="0"/>
                </a:lnTo>
                <a:lnTo>
                  <a:pt x="4830819" y="6838923"/>
                </a:lnTo>
                <a:lnTo>
                  <a:pt x="0" y="68389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10687" y="1718998"/>
            <a:ext cx="14866625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6399" spc="-37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附錄三：i PAS AI應用規劃師 初級證照示意圖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343C4B-2BEF-DC03-205F-C48DC19BB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02588C-6F42-4251-EEDF-4FA24CEB6CA5}"/>
              </a:ext>
            </a:extLst>
          </p:cNvPr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54BA436-40BA-E836-3738-63F4E9E57CBD}"/>
              </a:ext>
            </a:extLst>
          </p:cNvPr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87F3E9B-4781-6F00-CF7A-0E423FB0698B}"/>
                </a:ext>
              </a:extLst>
            </p:cNvPr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EB85059-9F47-0D84-4DEE-B2BC92C8C254}"/>
                </a:ext>
              </a:extLst>
            </p:cNvPr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67AF000D-7CA1-9DF2-8A73-6B3BAA261351}"/>
              </a:ext>
            </a:extLst>
          </p:cNvPr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1D40728-7C42-0E64-4639-B2F5264FDCA3}"/>
                </a:ext>
              </a:extLst>
            </p:cNvPr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F239559-057E-969B-1209-DC8FE5730C32}"/>
                </a:ext>
              </a:extLst>
            </p:cNvPr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F94159D-38D3-653D-BE81-9D7716F74C62}"/>
              </a:ext>
            </a:extLst>
          </p:cNvPr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D208F54-4CE0-C1D1-DEB1-785C035B5508}"/>
              </a:ext>
            </a:extLst>
          </p:cNvPr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0997027-DAD1-E6FD-86A9-74D8D3F5F0A8}"/>
              </a:ext>
            </a:extLst>
          </p:cNvPr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EE919C5-8381-911C-B896-4A11D984B225}"/>
              </a:ext>
            </a:extLst>
          </p:cNvPr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4900593-FFD1-AF86-5D01-226824FB8C44}"/>
              </a:ext>
            </a:extLst>
          </p:cNvPr>
          <p:cNvSpPr txBox="1"/>
          <p:nvPr/>
        </p:nvSpPr>
        <p:spPr>
          <a:xfrm>
            <a:off x="1710687" y="1718998"/>
            <a:ext cx="14866625" cy="75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6399" spc="-371" dirty="0" err="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四</a:t>
            </a:r>
            <a:r>
              <a:rPr 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：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相關</a:t>
            </a:r>
            <a:r>
              <a:rPr lang="en-US" altLang="zh-TW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初級應用課程影片參考</a:t>
            </a:r>
            <a:endParaRPr lang="en-US" sz="6399" spc="-371" dirty="0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729858DB-8DB0-DFC0-E305-025B7F1EA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013672"/>
              </p:ext>
            </p:extLst>
          </p:nvPr>
        </p:nvGraphicFramePr>
        <p:xfrm>
          <a:off x="761999" y="2862752"/>
          <a:ext cx="16764000" cy="6780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69393444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60625060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53582403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342866658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792519818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156549615"/>
                    </a:ext>
                  </a:extLst>
                </a:gridCol>
              </a:tblGrid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編號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領域描述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課程名稱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授課老師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Title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網址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078589920"/>
                  </a:ext>
                </a:extLst>
              </a:tr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發展趨勢 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 dirty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生成式</a:t>
                      </a:r>
                      <a:r>
                        <a:rPr lang="en-US" sz="2000" kern="0" dirty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 dirty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的影響與機會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張森嘉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工研院 資通所 總監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4"/>
                        </a:rPr>
                        <a:t>https://www.youtube.com/watch?v=qHeJ8XJKFL8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33912930"/>
                  </a:ext>
                </a:extLst>
              </a:tr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你的工作會被取代？了解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技術背景及應用發展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陳縕儂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台大資工系 教授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5"/>
                        </a:rPr>
                        <a:t>https://www.youtube.com/watch?v=sFnFAyXq3Lk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93447639"/>
                  </a:ext>
                </a:extLst>
              </a:tr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私有化之挑戰及算力規模評估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蕭量超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雲數智能創辦人暨執行長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6"/>
                        </a:rPr>
                        <a:t>https://www.youtube.com/watch?v=2YQqFoRHh-c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539816304"/>
                  </a:ext>
                </a:extLst>
              </a:tr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客製服務走入家庭 成未來趨勢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劉峻誠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耐能智慧股份有限公司 創辦人暨執行長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7"/>
                        </a:rPr>
                        <a:t>https://www.youtube.com/watch?v=iMWYiIcwIjY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464185777"/>
                  </a:ext>
                </a:extLst>
              </a:tr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正確認識你的新助理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ChatGPT 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李宏毅手把手帶你上手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李宏毅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台大電機系副教授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8"/>
                        </a:rPr>
                        <a:t>https://www.technice.com.tw/chatgpt/54565/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031026490"/>
                  </a:ext>
                </a:extLst>
              </a:tr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6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數據處理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從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入門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Excel VBA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學習程式語言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文琇老師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微軟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MVP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9"/>
                        </a:rPr>
                        <a:t>https://www.youtube.com/watch?v=PusJ8TbL6XY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17538914"/>
                  </a:ext>
                </a:extLst>
              </a:tr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輔助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Excel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數據清理與統計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王穎聰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Google</a:t>
                      </a: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華人講師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10"/>
                        </a:rPr>
                        <a:t>https://www.youtube.com/watch?v=ctq5RpU5758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63823518"/>
                  </a:ext>
                </a:extLst>
              </a:tr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8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ChatGPT × GAS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：釋放你的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Google 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生產力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吳承穎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查特普拉斯 共同創辦人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11"/>
                        </a:rPr>
                        <a:t>https://www.youtube.com/watch?v=oCjlBY4bM1I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134992201"/>
                  </a:ext>
                </a:extLst>
              </a:tr>
              <a:tr h="669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9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程式開發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用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Open AI API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的魔法鑰匙，打開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的開發大門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黃信溢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著名講師 資深電腦圖書作者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12"/>
                        </a:rPr>
                        <a:t>https://www.youtube.com/watch?v=pe3BkNW1RPc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088917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540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1F96BE-5D23-7AB1-2298-62804A423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1974F0-74DD-CE6A-125C-498DA485E1E7}"/>
              </a:ext>
            </a:extLst>
          </p:cNvPr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FE80F02-EBCB-E2A0-75C3-5838C272F3F1}"/>
              </a:ext>
            </a:extLst>
          </p:cNvPr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67B8381-9810-5F87-58D0-8FF7ACC705CC}"/>
                </a:ext>
              </a:extLst>
            </p:cNvPr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41FE93A-D673-D751-DE4C-797A7973F24A}"/>
                </a:ext>
              </a:extLst>
            </p:cNvPr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4B7CAB4-CEF1-CFAE-9709-5AAFAFEA2507}"/>
              </a:ext>
            </a:extLst>
          </p:cNvPr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96038DD-A9E8-A8C1-8544-39A33FC2349F}"/>
                </a:ext>
              </a:extLst>
            </p:cNvPr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507770A-F112-1B80-9057-4C8E6070DB3E}"/>
                </a:ext>
              </a:extLst>
            </p:cNvPr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080013C6-7715-E891-3F6E-9847CAA16B8A}"/>
              </a:ext>
            </a:extLst>
          </p:cNvPr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6E77300-C9CD-753C-47C3-7C52D483317E}"/>
              </a:ext>
            </a:extLst>
          </p:cNvPr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3C20B9D-1FE1-4A69-2241-AB255CD0FDF5}"/>
              </a:ext>
            </a:extLst>
          </p:cNvPr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5E135E33-69E1-3916-DA8A-8D9863B97B22}"/>
              </a:ext>
            </a:extLst>
          </p:cNvPr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36BD24E-7511-4139-05B4-1AD9F638674F}"/>
              </a:ext>
            </a:extLst>
          </p:cNvPr>
          <p:cNvSpPr txBox="1"/>
          <p:nvPr/>
        </p:nvSpPr>
        <p:spPr>
          <a:xfrm>
            <a:off x="1710687" y="1718998"/>
            <a:ext cx="14866625" cy="75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6399" spc="-371" dirty="0" err="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四</a:t>
            </a:r>
            <a:r>
              <a:rPr 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：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相關</a:t>
            </a:r>
            <a:r>
              <a:rPr lang="en-US" altLang="zh-TW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初級應用課程影片參考</a:t>
            </a:r>
            <a:endParaRPr lang="en-US" sz="6399" spc="-371" dirty="0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B2D7BDD3-15F9-F983-9A99-E49C98BE9E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120762"/>
              </p:ext>
            </p:extLst>
          </p:nvPr>
        </p:nvGraphicFramePr>
        <p:xfrm>
          <a:off x="981712" y="2473820"/>
          <a:ext cx="15621000" cy="7601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381">
                  <a:extLst>
                    <a:ext uri="{9D8B030D-6E8A-4147-A177-3AD203B41FA5}">
                      <a16:colId xmlns:a16="http://schemas.microsoft.com/office/drawing/2014/main" val="119084670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741803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21522931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77988347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66716387"/>
                    </a:ext>
                  </a:extLst>
                </a:gridCol>
                <a:gridCol w="3249019">
                  <a:extLst>
                    <a:ext uri="{9D8B030D-6E8A-4147-A177-3AD203B41FA5}">
                      <a16:colId xmlns:a16="http://schemas.microsoft.com/office/drawing/2014/main" val="465841277"/>
                    </a:ext>
                  </a:extLst>
                </a:gridCol>
              </a:tblGrid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編號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領域描述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課程名稱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授課老師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Title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網址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71917422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10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程式開發</a:t>
                      </a:r>
                      <a:endParaRPr lang="zh-TW" altLang="zh-TW" sz="24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No Code 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開發</a:t>
                      </a: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智能協作助理：微軟</a:t>
                      </a: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Copilot Studio 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與生成式</a:t>
                      </a: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的創新整合應用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吳奇珅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MCT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微軟認證講師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4"/>
                        </a:rPr>
                        <a:t>https://www.youtube.com/watch?v=hbUqXn9arGI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48342710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alt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11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提問的藝術：用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程式輔助工具加速開發效率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蔡易霖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Cupoy 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學習社群 資料科學專家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5"/>
                        </a:rPr>
                        <a:t>https://www.youtube.com/watch?v=DviHFPe0Jls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944965653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alt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12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教育與教養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創生入課 家長與老師如何面臨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局勢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唐宇新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國小教師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6"/>
                        </a:rPr>
                        <a:t>https://www.youtube.com/watch?v=9pLeRuiEktc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24682571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alt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13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親子面臨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時代，心理學家洞察父母思維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洪兆祥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漫話科技 課程總監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7"/>
                        </a:rPr>
                        <a:t>https://www.youtube.com/watch?v=lzv-L-VV0Dk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83725709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alt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14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生成式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和你一起精進中文作為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L1&amp;L2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教學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吳奇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數位敘事力期刊 主編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8"/>
                        </a:rPr>
                        <a:t>https://www.youtube.com/watch?v=LEbO6Xzt0uA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02821755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alt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15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如何透過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ChatGPT 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客製化英文自學筆記？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Alex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英文教學內容創作者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9"/>
                        </a:rPr>
                        <a:t>https://www.youtube.com/watch?v=KCZIJlslw64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67891281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alt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16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創生入課 家長與老師如何面臨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局勢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唐宇新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國小教師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6"/>
                        </a:rPr>
                        <a:t>https://www.youtube.com/watch?v=9pLeRuiEktc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367782579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alt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17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個人成長</a:t>
                      </a:r>
                      <a:endParaRPr lang="zh-TW" alt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知識爆炸時代的知識壓縮術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尹相志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亞洲資採技術長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10"/>
                        </a:rPr>
                        <a:t>https://www.youtube.com/watch?v=U2WOhufvuJM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484871258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alt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18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ChatGPT × 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角色扮演：用</a:t>
                      </a: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任務進行生涯探索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李承翰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查特普拉斯 共同創辦人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11"/>
                        </a:rPr>
                        <a:t>https://www.youtube.com/watch?v=QrzyXK1BMjA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91934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785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19EC56-D71F-54B4-27F7-19430DCBF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111884-FE0B-1F34-4AA7-2D03F441F2EC}"/>
              </a:ext>
            </a:extLst>
          </p:cNvPr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3808A5C-700F-D4EB-806A-CEEA7A311619}"/>
              </a:ext>
            </a:extLst>
          </p:cNvPr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26C459A-1437-85F8-1546-68CA6BD33313}"/>
                </a:ext>
              </a:extLst>
            </p:cNvPr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5BE5704-0CD6-F81F-F909-5B8420B0D33C}"/>
                </a:ext>
              </a:extLst>
            </p:cNvPr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E6BB5A1-59B8-8509-D240-C7A4F4A86A95}"/>
              </a:ext>
            </a:extLst>
          </p:cNvPr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9F97AC3-211E-4FF5-F8CE-A89DDCE1A6DE}"/>
                </a:ext>
              </a:extLst>
            </p:cNvPr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BF59114-A682-0B2B-43FC-16567E0AB378}"/>
                </a:ext>
              </a:extLst>
            </p:cNvPr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57159D61-F76A-693D-1383-F7760560D002}"/>
              </a:ext>
            </a:extLst>
          </p:cNvPr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15E07B5-D028-A745-DE56-125CF6F8006B}"/>
              </a:ext>
            </a:extLst>
          </p:cNvPr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418A440-4D44-0B3C-7C7A-14EA14ADC06A}"/>
              </a:ext>
            </a:extLst>
          </p:cNvPr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E64D663-837D-EE1E-A5B4-337630845D50}"/>
              </a:ext>
            </a:extLst>
          </p:cNvPr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B97D0B65-98E8-53D1-141E-DCEB604E8B02}"/>
              </a:ext>
            </a:extLst>
          </p:cNvPr>
          <p:cNvSpPr txBox="1"/>
          <p:nvPr/>
        </p:nvSpPr>
        <p:spPr>
          <a:xfrm>
            <a:off x="1710687" y="1718998"/>
            <a:ext cx="14866625" cy="75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6399" spc="-371" dirty="0" err="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四</a:t>
            </a:r>
            <a:r>
              <a:rPr 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：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相關</a:t>
            </a:r>
            <a:r>
              <a:rPr lang="en-US" altLang="zh-TW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初級應用課程影片參考</a:t>
            </a:r>
            <a:endParaRPr lang="en-US" sz="6399" spc="-371" dirty="0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7D96167F-C194-D15A-7C4F-F78D3CA56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629602"/>
              </p:ext>
            </p:extLst>
          </p:nvPr>
        </p:nvGraphicFramePr>
        <p:xfrm>
          <a:off x="1115419" y="2473820"/>
          <a:ext cx="15621000" cy="7601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381">
                  <a:extLst>
                    <a:ext uri="{9D8B030D-6E8A-4147-A177-3AD203B41FA5}">
                      <a16:colId xmlns:a16="http://schemas.microsoft.com/office/drawing/2014/main" val="119084670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741803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21522931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77988347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66716387"/>
                    </a:ext>
                  </a:extLst>
                </a:gridCol>
                <a:gridCol w="3249019">
                  <a:extLst>
                    <a:ext uri="{9D8B030D-6E8A-4147-A177-3AD203B41FA5}">
                      <a16:colId xmlns:a16="http://schemas.microsoft.com/office/drawing/2014/main" val="465841277"/>
                    </a:ext>
                  </a:extLst>
                </a:gridCol>
              </a:tblGrid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編號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領域描述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課程名稱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授課老師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Title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網址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71917422"/>
                  </a:ext>
                </a:extLst>
              </a:tr>
              <a:tr h="1024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19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自我成長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AIGC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活出自己 玩出個人品牌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機車老酥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知名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講師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4"/>
                        </a:rPr>
                        <a:t>https://www.youtube.com/watch?v=EfK9m7DRIWI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48342710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20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知識型自媒體的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圖文創作術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莊哲銘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學習玩家教育創作室 經營者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5"/>
                        </a:rPr>
                        <a:t>https://www.youtube.com/watch?v=AWOfXhXmYbY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944965653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21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zh-TW" sz="2000" kern="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高效率學習術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阿杰學長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牧人學園 創辦人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6"/>
                        </a:rPr>
                        <a:t>https://www.youtube.com/watch?v=pq6TptlqWGA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24682571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22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zh-TW" sz="2000" kern="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成為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時代的詩人：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讓你成為優秀演說家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Tiffany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知名主持人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7"/>
                        </a:rPr>
                        <a:t>https://www.youtube.com/watch?v=3MKEkDy9n5w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83725709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23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zh-TW" sz="2000" kern="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正確認識你的新助理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– ChatGPT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李宏毅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台大電機系副教授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8"/>
                        </a:rPr>
                        <a:t>https://www.technice.com.tw/review/190/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02821755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24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altLang="en-US" sz="2000" kern="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圖文影音</a:t>
                      </a:r>
                      <a:endParaRPr lang="zh-TW" sz="2000" kern="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生成影片魔法！製作影片超簡單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高培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知識型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IG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創作者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9"/>
                        </a:rPr>
                        <a:t>https://www.youtube.com/watch?v=ot0mUJl80mM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67891281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25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zh-TW" sz="2000" kern="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Midjourney AI 2023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新功夫 大殺四方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鳥巢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鳥巢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藝術學園園長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10"/>
                        </a:rPr>
                        <a:t>https://www.youtube.com/watch?v=C3LIXgSSib4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367782579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26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創意導演的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AIGC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工作流心法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林思翰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創意導演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11"/>
                        </a:rPr>
                        <a:t>https://www.youtube.com/watch?v=ZhwAxY_Cv4c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484871258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27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zh-TW" altLang="en-US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創意實戰：繪畫及圖片生成實戰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飛鼠桑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阿斯迪康科技創辦人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12"/>
                        </a:rPr>
                        <a:t>https://www.youtube.com/watch?v=8dHC-eEt2nk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91934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537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15B8B7-BB49-3B7B-97C7-2157AF470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99698C-5A9D-F918-18A2-6AFC8C75ADCE}"/>
              </a:ext>
            </a:extLst>
          </p:cNvPr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1160F42-5E07-004D-F577-DE42CCE58E64}"/>
              </a:ext>
            </a:extLst>
          </p:cNvPr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E2359B7-C884-1BE3-CED0-973A36402033}"/>
                </a:ext>
              </a:extLst>
            </p:cNvPr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A7C5286-8273-2EFD-0D19-FBCF56A1DEC3}"/>
                </a:ext>
              </a:extLst>
            </p:cNvPr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A0EA1478-F8DE-899A-0E5D-35D43CF22CB0}"/>
              </a:ext>
            </a:extLst>
          </p:cNvPr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DE32A7C-8264-3378-C35E-A5EA961E12A3}"/>
                </a:ext>
              </a:extLst>
            </p:cNvPr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E48AA52-DF94-7208-60B6-BFC02A1F5331}"/>
                </a:ext>
              </a:extLst>
            </p:cNvPr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DD6BD19-B2C8-0795-6B64-EECE8DC855FF}"/>
              </a:ext>
            </a:extLst>
          </p:cNvPr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50A5C08-26E9-A73D-5A96-210843BE70B2}"/>
              </a:ext>
            </a:extLst>
          </p:cNvPr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30AD4D1-2E8D-F6AF-12F8-3A3F64B95E0F}"/>
              </a:ext>
            </a:extLst>
          </p:cNvPr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F54EE9E6-9318-CD68-F0E5-D50C7D6CA94B}"/>
              </a:ext>
            </a:extLst>
          </p:cNvPr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C9AB947-4971-CFC8-994B-760315088AC8}"/>
              </a:ext>
            </a:extLst>
          </p:cNvPr>
          <p:cNvSpPr txBox="1"/>
          <p:nvPr/>
        </p:nvSpPr>
        <p:spPr>
          <a:xfrm>
            <a:off x="1710687" y="1474724"/>
            <a:ext cx="14866625" cy="75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6399" spc="-371" dirty="0" err="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四</a:t>
            </a:r>
            <a:r>
              <a:rPr 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：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相關</a:t>
            </a:r>
            <a:r>
              <a:rPr lang="en-US" altLang="zh-TW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初級應用課程影片參考</a:t>
            </a:r>
            <a:endParaRPr lang="en-US" sz="6399" spc="-371" dirty="0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F0C30571-DE71-7257-71CF-2A72E502D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137431"/>
              </p:ext>
            </p:extLst>
          </p:nvPr>
        </p:nvGraphicFramePr>
        <p:xfrm>
          <a:off x="1115419" y="2229546"/>
          <a:ext cx="15621000" cy="79078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381">
                  <a:extLst>
                    <a:ext uri="{9D8B030D-6E8A-4147-A177-3AD203B41FA5}">
                      <a16:colId xmlns:a16="http://schemas.microsoft.com/office/drawing/2014/main" val="119084670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741803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21522931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77988347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66716387"/>
                    </a:ext>
                  </a:extLst>
                </a:gridCol>
                <a:gridCol w="3249019">
                  <a:extLst>
                    <a:ext uri="{9D8B030D-6E8A-4147-A177-3AD203B41FA5}">
                      <a16:colId xmlns:a16="http://schemas.microsoft.com/office/drawing/2014/main" val="465841277"/>
                    </a:ext>
                  </a:extLst>
                </a:gridCol>
              </a:tblGrid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編號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領域描述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課程名稱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授課老師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Title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網址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71917422"/>
                  </a:ext>
                </a:extLst>
              </a:tr>
              <a:tr h="1024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28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圖文影音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從無到有利用生成式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來創作歌曲與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MV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！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VT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YT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頻道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Introversify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創辦人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4"/>
                        </a:rPr>
                        <a:t>https://www.youtube.com/watch?v=t8rHI0Am-nY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48342710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29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工具與音樂生成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紀柏豪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融聲創意工作室 負責人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5"/>
                        </a:rPr>
                        <a:t>https://www.youtube.com/watch?v=hfAF9F53pxY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944965653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30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zh-TW" sz="2000" kern="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Stable Diffusion 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輔助交通工具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產品設計應用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曾繁斌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G-Wise Design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負責人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6"/>
                        </a:rPr>
                        <a:t>https://www.youtube.com/watch?v=pJCD6rm49ps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24682571"/>
                  </a:ext>
                </a:extLst>
              </a:tr>
              <a:tr h="7431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31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辦公室生產力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一人公司必備：創意企劃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工作流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許秉軒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知名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講師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7"/>
                        </a:rPr>
                        <a:t>https://www.youtube.com/watch?v=Wgm53Yae9-I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83725709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32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大補帖 更多生成式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應用範例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顧家祈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hiHedge CEO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8"/>
                        </a:rPr>
                        <a:t>https://www.youtube.com/watch?v=VjPzLgXjstI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02821755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33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開創職場黃金十年：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從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3 5</a:t>
                      </a: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到</a:t>
                      </a: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4o</a:t>
                      </a:r>
                      <a:r>
                        <a:rPr lang="zh-TW" sz="2000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實戰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張成龍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上市公司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及數據應用主管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9"/>
                        </a:rPr>
                        <a:t>https://www.youtube.com/watch?v=kVYQm6M-xy0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67891281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34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Co-Intelligence—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與</a:t>
                      </a: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GenAI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共舞共教共學共事</a:t>
                      </a: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… 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共</a:t>
                      </a: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everything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張俊盛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清大資工 教授長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10"/>
                        </a:rPr>
                        <a:t>https://www.youtube.com/watch?v=ejypOOrLVbo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367782579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35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企業大師：從策略到執行的全面升級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蔡曜隆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聖甲蟲科技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CEO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11"/>
                        </a:rPr>
                        <a:t>https://www.youtube.com/watch?v=kIDF3dxQoIk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484871258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36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訓練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ChatGPT 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成為真正為我所用的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AI 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助理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Esor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電腦玩物站長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12"/>
                        </a:rPr>
                        <a:t>https://www.youtube.com/watch?v=1te9qiqxZqc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91934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5904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A280A4-C98F-DA36-BEC7-18E3F8A11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6697D1-45D3-5AF8-C54B-5234D3B9A6C1}"/>
              </a:ext>
            </a:extLst>
          </p:cNvPr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C0B6E61-4178-FBE0-15B9-688A086E77D1}"/>
              </a:ext>
            </a:extLst>
          </p:cNvPr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09929BB-7D7A-4ED2-E4D9-D0F5DD116169}"/>
                </a:ext>
              </a:extLst>
            </p:cNvPr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8A91DE8D-AEC4-1B77-FE83-7D00FB327CD3}"/>
                </a:ext>
              </a:extLst>
            </p:cNvPr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B7709F9-5690-CE63-2B73-9707196331C7}"/>
              </a:ext>
            </a:extLst>
          </p:cNvPr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4D96101-045C-D1B2-B1DE-E69F07E24051}"/>
                </a:ext>
              </a:extLst>
            </p:cNvPr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3E134CD-A36D-70A4-773D-901F3F48A7F4}"/>
                </a:ext>
              </a:extLst>
            </p:cNvPr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DDB91098-0EAE-703E-6009-180352E1CDC4}"/>
              </a:ext>
            </a:extLst>
          </p:cNvPr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D216999-A65F-8AC0-38B5-9115AB383E40}"/>
              </a:ext>
            </a:extLst>
          </p:cNvPr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7DACED8-CE6C-C6E0-C6D9-417562118A18}"/>
              </a:ext>
            </a:extLst>
          </p:cNvPr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3AF592A1-1CA2-330A-6112-6D334E51550E}"/>
              </a:ext>
            </a:extLst>
          </p:cNvPr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333836BA-0366-4AE0-FA6D-9D04BF5B87DA}"/>
              </a:ext>
            </a:extLst>
          </p:cNvPr>
          <p:cNvSpPr txBox="1"/>
          <p:nvPr/>
        </p:nvSpPr>
        <p:spPr>
          <a:xfrm>
            <a:off x="1710687" y="1500124"/>
            <a:ext cx="14866625" cy="75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6399" spc="-371" dirty="0" err="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四</a:t>
            </a:r>
            <a:r>
              <a:rPr 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：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相關</a:t>
            </a:r>
            <a:r>
              <a:rPr lang="en-US" altLang="zh-TW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初級應用課程影片參考</a:t>
            </a:r>
            <a:endParaRPr lang="en-US" sz="6399" spc="-371" dirty="0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FB0EC74-CDCA-2B51-73C1-C0D11EC32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667050"/>
              </p:ext>
            </p:extLst>
          </p:nvPr>
        </p:nvGraphicFramePr>
        <p:xfrm>
          <a:off x="1115419" y="2254946"/>
          <a:ext cx="15621000" cy="7855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381">
                  <a:extLst>
                    <a:ext uri="{9D8B030D-6E8A-4147-A177-3AD203B41FA5}">
                      <a16:colId xmlns:a16="http://schemas.microsoft.com/office/drawing/2014/main" val="119084670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741803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21522931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77988347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66716387"/>
                    </a:ext>
                  </a:extLst>
                </a:gridCol>
                <a:gridCol w="3249019">
                  <a:extLst>
                    <a:ext uri="{9D8B030D-6E8A-4147-A177-3AD203B41FA5}">
                      <a16:colId xmlns:a16="http://schemas.microsoft.com/office/drawing/2014/main" val="465841277"/>
                    </a:ext>
                  </a:extLst>
                </a:gridCol>
              </a:tblGrid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編號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領域描述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課程名稱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授課老師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Title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網址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71917422"/>
                  </a:ext>
                </a:extLst>
              </a:tr>
              <a:tr h="1024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37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buNone/>
                      </a:pPr>
                      <a:r>
                        <a:rPr lang="zh-TW" altLang="en-US" sz="2000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辦公室生產力</a:t>
                      </a:r>
                      <a:endParaRPr lang="zh-TW" sz="2000" kern="100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客製利器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– Azure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提示流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Prompt Flow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Ryan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行動開發學院創辦人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4"/>
                        </a:rPr>
                        <a:t>https://www.youtube.com/watch?v=7pWqZ0WJZMs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48342710"/>
                  </a:ext>
                </a:extLst>
              </a:tr>
              <a:tr h="703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38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用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生成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PRD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的技巧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林鼎淵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Nexusguard Software Specialist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5"/>
                        </a:rPr>
                        <a:t>https://www.youtube.com/watch?v=-Q7um3cTIjw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944965653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39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化創意為藝術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- Gamma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的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簡報魔法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吳承穎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查特普拉斯 共同創辦人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6"/>
                        </a:rPr>
                        <a:t>https://www.youtube.com/watch?v=OkbevEnPB7s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24682571"/>
                  </a:ext>
                </a:extLst>
              </a:tr>
              <a:tr h="7431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簡報設計師的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AIGC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工作流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Allan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簡報設計學院 主理人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7"/>
                        </a:rPr>
                        <a:t>https://www.youtube.com/watch?v=ns73cSaa3oo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83725709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41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社群與行銷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利用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讓社群發文更有邏輯性－源源不絕的數據影響力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于淓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于淓數位微課 永續長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8"/>
                        </a:rPr>
                        <a:t>https://www.youtube.com/watch?v=1lGado9I4RM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02821755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42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如何成為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訓練師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刀神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Dalson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蒲公英創意商業研究所 執行長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9"/>
                        </a:rPr>
                        <a:t>https://www.youtube.com/watch?v=MQ_vEM0vh8M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67891281"/>
                  </a:ext>
                </a:extLst>
              </a:tr>
              <a:tr h="1024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43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將打造爆款商品的行銷原則 融入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溝通咒語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牧羊妮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品牌數位成長顧問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10"/>
                        </a:rPr>
                        <a:t>https://www.youtube.com/watch?v=fVBkCo6bZa0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367782579"/>
                  </a:ext>
                </a:extLst>
              </a:tr>
              <a:tr h="705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44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運用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優化網站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SEO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及提升廣告轉化率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林宏一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虎之呼吸科技有限公司 創辦人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11"/>
                        </a:rPr>
                        <a:t>https://www.youtube.com/watch?v=NM0HNpB_zB8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484871258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45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影音工作流：創建你的行銷副總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許秉軒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知名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講師</a:t>
                      </a:r>
                      <a:endParaRPr lang="zh-TW" sz="20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  <a:hlinkClick r:id="rId12"/>
                        </a:rPr>
                        <a:t>https://www.youtube.com/watch?v=PhV8rskBfA8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391934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346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1DC0AF-A54F-49A8-178A-802863A2D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2537BA9-F4BB-1A79-B797-C2A972F7EA67}"/>
              </a:ext>
            </a:extLst>
          </p:cNvPr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84DDCB3-6107-7AAB-9C14-7ED8736F64AE}"/>
              </a:ext>
            </a:extLst>
          </p:cNvPr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092FBC1-D092-7F69-2C76-B3B16715FD11}"/>
                </a:ext>
              </a:extLst>
            </p:cNvPr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DCAAF47-F989-F259-1A29-33B397B443DA}"/>
                </a:ext>
              </a:extLst>
            </p:cNvPr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590B3857-52C2-E6D7-EE66-ED58EA1B6940}"/>
              </a:ext>
            </a:extLst>
          </p:cNvPr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1F6B720-F3BE-D75A-965D-3FBD6BCD2343}"/>
                </a:ext>
              </a:extLst>
            </p:cNvPr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F533B8B-C498-423F-1969-0E6C26869791}"/>
                </a:ext>
              </a:extLst>
            </p:cNvPr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4B04FE51-279F-6D93-E12D-7C288200F933}"/>
              </a:ext>
            </a:extLst>
          </p:cNvPr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04050F4-72B9-8E9B-641F-E28C2DC1A492}"/>
              </a:ext>
            </a:extLst>
          </p:cNvPr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C63DDAEA-EAEF-3246-2EB6-B6AFA9A0300E}"/>
              </a:ext>
            </a:extLst>
          </p:cNvPr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BE28254-F69B-844F-C186-470C61CB01BD}"/>
              </a:ext>
            </a:extLst>
          </p:cNvPr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3689EF7-9F21-63AF-E6CC-DB615DF62868}"/>
              </a:ext>
            </a:extLst>
          </p:cNvPr>
          <p:cNvSpPr txBox="1"/>
          <p:nvPr/>
        </p:nvSpPr>
        <p:spPr>
          <a:xfrm>
            <a:off x="1710687" y="1718998"/>
            <a:ext cx="14866625" cy="75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59"/>
              </a:lnSpc>
            </a:pPr>
            <a:r>
              <a:rPr lang="en-US" sz="6399" spc="-371" dirty="0" err="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四</a:t>
            </a:r>
            <a:r>
              <a:rPr 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：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相關</a:t>
            </a:r>
            <a:r>
              <a:rPr lang="en-US" altLang="zh-TW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</a:t>
            </a:r>
            <a:r>
              <a:rPr lang="zh-TW" altLang="en-US" sz="6399" spc="-371" dirty="0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初級應用課程影片參考</a:t>
            </a:r>
            <a:endParaRPr lang="en-US" sz="6399" spc="-371" dirty="0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D6688801-9ADC-DACD-A4C1-AD7C1973C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580732"/>
              </p:ext>
            </p:extLst>
          </p:nvPr>
        </p:nvGraphicFramePr>
        <p:xfrm>
          <a:off x="1117600" y="2862755"/>
          <a:ext cx="15621000" cy="6361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381">
                  <a:extLst>
                    <a:ext uri="{9D8B030D-6E8A-4147-A177-3AD203B41FA5}">
                      <a16:colId xmlns:a16="http://schemas.microsoft.com/office/drawing/2014/main" val="119084670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067418038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21522931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877988347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66716387"/>
                    </a:ext>
                  </a:extLst>
                </a:gridCol>
                <a:gridCol w="3249019">
                  <a:extLst>
                    <a:ext uri="{9D8B030D-6E8A-4147-A177-3AD203B41FA5}">
                      <a16:colId xmlns:a16="http://schemas.microsoft.com/office/drawing/2014/main" val="465841277"/>
                    </a:ext>
                  </a:extLst>
                </a:gridCol>
              </a:tblGrid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編號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領域描述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課程名稱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授課老師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Title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b="1" kern="0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網址</a:t>
                      </a:r>
                      <a:endParaRPr lang="zh-TW" sz="20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071917422"/>
                  </a:ext>
                </a:extLst>
              </a:tr>
              <a:tr h="1024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46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多元應用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助攻環境永續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-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水處理與節能減碳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謝文彬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臥龍智慧環境有限公司 創辦人暨執行長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4"/>
                        </a:rPr>
                        <a:t>https://www.youtube.com/watch?v=f62i7PUn8rc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48342710"/>
                  </a:ext>
                </a:extLst>
              </a:tr>
              <a:tr h="703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47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從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Yolov4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到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Yolov7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的發展過程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廖弘源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中研院資訊科學研究所 特聘研究員兼所長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5"/>
                        </a:rPr>
                        <a:t>https://www.youtube.com/watch?v=hTEUwjyuvDo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944965653"/>
                  </a:ext>
                </a:extLst>
              </a:tr>
              <a:tr h="698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48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如何利用生成式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 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加速藥物設計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王昭能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亞洲大學 產學營運處 產學長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6"/>
                        </a:rPr>
                        <a:t>https://www.youtube.com/watch?v=8FLirAU6nBQ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24682571"/>
                  </a:ext>
                </a:extLst>
              </a:tr>
              <a:tr h="7431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49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運用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AIGC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大幅提升財務會計工作效率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許旭安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未來巢科技 營運長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7"/>
                        </a:rPr>
                        <a:t>https://www.youtube.com/watch?v=Dl8rh-QGpmU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283725709"/>
                  </a:ext>
                </a:extLst>
              </a:tr>
              <a:tr h="730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50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法律與智財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F0F0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ChatGPT</a:t>
                      </a: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的智慧財產權相關議題解析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章忠信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F0F0F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東吳大學法律系 助理教授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0000FF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8"/>
                        </a:rPr>
                        <a:t>https://www.youtube.com/watch?v=GWsSnQOlktQ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802821755"/>
                  </a:ext>
                </a:extLst>
              </a:tr>
              <a:tr h="7047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51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AIGC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在走 法律要有－生成式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AI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如何不踩雷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張凱鑫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東海大學法律學院 助理教授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9"/>
                        </a:rPr>
                        <a:t>https://www.youtube.com/watch?v=TmMqqOaBsCg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4167891281"/>
                  </a:ext>
                </a:extLst>
              </a:tr>
              <a:tr h="1024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b="1" kern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</a:rPr>
                        <a:t>52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人機協作時代</a:t>
                      </a: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 AI </a:t>
                      </a: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法律第一課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侯宜秀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zh-TW" sz="2000" ker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臺灣人工智慧學校秘書長</a:t>
                      </a:r>
                      <a:endParaRPr lang="zh-TW" sz="20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u="sng" kern="0" dirty="0">
                          <a:solidFill>
                            <a:srgbClr val="1155CC"/>
                          </a:solidFill>
                          <a:effectLst/>
                          <a:latin typeface="標楷體" panose="03000509000000000000" pitchFamily="65" charset="-120"/>
                          <a:ea typeface="新細明體" panose="02020500000000000000" pitchFamily="18" charset="-120"/>
                          <a:cs typeface="Arial" panose="020B0604020202020204" pitchFamily="34" charset="0"/>
                          <a:hlinkClick r:id="rId10"/>
                        </a:rPr>
                        <a:t>https://www.youtube.com/watch?v=g4BMyjGhAfc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2367782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395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DFFD8">
                <a:alpha val="100000"/>
              </a:srgbClr>
            </a:gs>
            <a:gs pos="100000">
              <a:srgbClr val="94B9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51333" y="628301"/>
            <a:ext cx="1464022" cy="588932"/>
            <a:chOff x="0" y="0"/>
            <a:chExt cx="385586" cy="1551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586" cy="155110"/>
            </a:xfrm>
            <a:custGeom>
              <a:avLst/>
              <a:gdLst/>
              <a:ahLst/>
              <a:cxnLst/>
              <a:rect l="l" t="t" r="r" b="b"/>
              <a:pathLst>
                <a:path w="385586" h="155110">
                  <a:moveTo>
                    <a:pt x="77555" y="0"/>
                  </a:moveTo>
                  <a:lnTo>
                    <a:pt x="308031" y="0"/>
                  </a:lnTo>
                  <a:cubicBezTo>
                    <a:pt x="350864" y="0"/>
                    <a:pt x="385586" y="34722"/>
                    <a:pt x="385586" y="77555"/>
                  </a:cubicBezTo>
                  <a:lnTo>
                    <a:pt x="385586" y="77555"/>
                  </a:lnTo>
                  <a:cubicBezTo>
                    <a:pt x="385586" y="120387"/>
                    <a:pt x="350864" y="155110"/>
                    <a:pt x="308031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85586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273688" y="0"/>
            <a:ext cx="3086100" cy="10427954"/>
            <a:chOff x="0" y="0"/>
            <a:chExt cx="812800" cy="27464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2746457"/>
            </a:xfrm>
            <a:custGeom>
              <a:avLst/>
              <a:gdLst/>
              <a:ahLst/>
              <a:cxnLst/>
              <a:rect l="l" t="t" r="r" b="b"/>
              <a:pathLst>
                <a:path w="812800" h="2746457">
                  <a:moveTo>
                    <a:pt x="42647" y="0"/>
                  </a:moveTo>
                  <a:lnTo>
                    <a:pt x="770153" y="0"/>
                  </a:lnTo>
                  <a:cubicBezTo>
                    <a:pt x="781464" y="0"/>
                    <a:pt x="792311" y="4493"/>
                    <a:pt x="800309" y="12491"/>
                  </a:cubicBezTo>
                  <a:cubicBezTo>
                    <a:pt x="808307" y="20489"/>
                    <a:pt x="812800" y="31336"/>
                    <a:pt x="812800" y="42647"/>
                  </a:cubicBezTo>
                  <a:lnTo>
                    <a:pt x="812800" y="2703810"/>
                  </a:lnTo>
                  <a:cubicBezTo>
                    <a:pt x="812800" y="2715121"/>
                    <a:pt x="808307" y="2725968"/>
                    <a:pt x="800309" y="2733966"/>
                  </a:cubicBezTo>
                  <a:cubicBezTo>
                    <a:pt x="792311" y="2741964"/>
                    <a:pt x="781464" y="2746457"/>
                    <a:pt x="770153" y="2746457"/>
                  </a:cubicBezTo>
                  <a:lnTo>
                    <a:pt x="42647" y="2746457"/>
                  </a:lnTo>
                  <a:cubicBezTo>
                    <a:pt x="19094" y="2746457"/>
                    <a:pt x="0" y="2727363"/>
                    <a:pt x="0" y="2703810"/>
                  </a:cubicBezTo>
                  <a:lnTo>
                    <a:pt x="0" y="42647"/>
                  </a:lnTo>
                  <a:cubicBezTo>
                    <a:pt x="0" y="31336"/>
                    <a:pt x="4493" y="20489"/>
                    <a:pt x="12491" y="12491"/>
                  </a:cubicBezTo>
                  <a:cubicBezTo>
                    <a:pt x="20489" y="4493"/>
                    <a:pt x="31336" y="0"/>
                    <a:pt x="42647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27845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13863" y="4174428"/>
            <a:ext cx="1732683" cy="1732683"/>
          </a:xfrm>
          <a:custGeom>
            <a:avLst/>
            <a:gdLst/>
            <a:ahLst/>
            <a:cxnLst/>
            <a:rect l="l" t="t" r="r" b="b"/>
            <a:pathLst>
              <a:path w="1732683" h="1732683">
                <a:moveTo>
                  <a:pt x="0" y="0"/>
                </a:moveTo>
                <a:lnTo>
                  <a:pt x="1732683" y="0"/>
                </a:lnTo>
                <a:lnTo>
                  <a:pt x="1732683" y="1732683"/>
                </a:lnTo>
                <a:lnTo>
                  <a:pt x="0" y="1732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ABOUT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3742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OTHERS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0682" y="2527673"/>
            <a:ext cx="14937412" cy="3730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7"/>
              </a:lnSpc>
            </a:pPr>
            <a:r>
              <a:rPr lang="en-US" sz="3199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 在全球AI人才競逐越演越烈的趨勢之下，各國紛紛祭出優惠政策，吸引頂尖AI人才。</a:t>
            </a:r>
          </a:p>
          <a:p>
            <a:pPr algn="just">
              <a:lnSpc>
                <a:spcPts val="3967"/>
              </a:lnSpc>
            </a:pPr>
            <a:r>
              <a:rPr lang="en-US" sz="3199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 經濟部也祭出培育百工百業20萬AI人才、海外攬才、智慧創新大賞及研擬租稅優惠等四支箭。</a:t>
            </a:r>
          </a:p>
          <a:p>
            <a:pPr algn="just">
              <a:lnSpc>
                <a:spcPts val="3967"/>
              </a:lnSpc>
            </a:pPr>
            <a:r>
              <a:rPr lang="en-US" sz="3199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 台灣人工智慧發展學會、輔仁大學商學研究所結合《科技島》網站、中華資料採礦協會及1111人力銀行共同合作</a:t>
            </a:r>
          </a:p>
          <a:p>
            <a:pPr algn="just">
              <a:lnSpc>
                <a:spcPts val="6943"/>
              </a:lnSpc>
            </a:pPr>
            <a:r>
              <a:rPr lang="en-US" sz="5599" spc="-358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推出</a:t>
            </a:r>
            <a:r>
              <a:rPr lang="en-US" sz="5599" spc="-358">
                <a:solidFill>
                  <a:srgbClr val="FF5757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「</a:t>
            </a:r>
            <a:r>
              <a:rPr lang="en-US" sz="5599" spc="-358">
                <a:solidFill>
                  <a:srgbClr val="FF3131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AI 應用規劃師培訓班</a:t>
            </a:r>
            <a:r>
              <a:rPr lang="en-US" sz="5599" spc="-358">
                <a:solidFill>
                  <a:srgbClr val="FF5757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」</a:t>
            </a:r>
          </a:p>
          <a:p>
            <a:pPr algn="just">
              <a:lnSpc>
                <a:spcPts val="6943"/>
              </a:lnSpc>
            </a:pPr>
            <a:endParaRPr lang="en-US" sz="5599" spc="-358">
              <a:solidFill>
                <a:srgbClr val="FF5757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34519" y="1282438"/>
            <a:ext cx="14823576" cy="1264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920"/>
              </a:lnSpc>
            </a:pPr>
            <a:r>
              <a:rPr lang="en-US" sz="8000" spc="-512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課程介紹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666648" y="7025412"/>
            <a:ext cx="10389610" cy="1189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spc="6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1. AI應用規劃師培訓一般證照 (由主辦及協辦單位共同核發)</a:t>
            </a: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spc="6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2. 政府頒發國家AI應用規劃師證照(通過IPAS考試)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29502" y="5917841"/>
            <a:ext cx="5131951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 spc="1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參加此課程可考取</a:t>
            </a:r>
          </a:p>
        </p:txBody>
      </p:sp>
      <p:sp>
        <p:nvSpPr>
          <p:cNvPr id="21" name="Freeform 21"/>
          <p:cNvSpPr/>
          <p:nvPr/>
        </p:nvSpPr>
        <p:spPr>
          <a:xfrm rot="-948118" flipH="1">
            <a:off x="15483159" y="7381818"/>
            <a:ext cx="1351422" cy="3306889"/>
          </a:xfrm>
          <a:custGeom>
            <a:avLst/>
            <a:gdLst/>
            <a:ahLst/>
            <a:cxnLst/>
            <a:rect l="l" t="t" r="r" b="b"/>
            <a:pathLst>
              <a:path w="1351422" h="3306889">
                <a:moveTo>
                  <a:pt x="1351422" y="0"/>
                </a:moveTo>
                <a:lnTo>
                  <a:pt x="0" y="0"/>
                </a:lnTo>
                <a:lnTo>
                  <a:pt x="0" y="3306889"/>
                </a:lnTo>
                <a:lnTo>
                  <a:pt x="1351422" y="3306889"/>
                </a:lnTo>
                <a:lnTo>
                  <a:pt x="1351422" y="0"/>
                </a:lnTo>
                <a:close/>
              </a:path>
            </a:pathLst>
          </a:custGeom>
          <a:blipFill>
            <a:blip r:embed="rId6"/>
            <a:stretch>
              <a:fillRect l="-9033" r="-9033"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028700" y="5497680"/>
            <a:ext cx="4420518" cy="4321653"/>
            <a:chOff x="0" y="0"/>
            <a:chExt cx="1079569" cy="105542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79569" cy="1055424"/>
            </a:xfrm>
            <a:custGeom>
              <a:avLst/>
              <a:gdLst/>
              <a:ahLst/>
              <a:cxnLst/>
              <a:rect l="l" t="t" r="r" b="b"/>
              <a:pathLst>
                <a:path w="1079569" h="1055424">
                  <a:moveTo>
                    <a:pt x="56044" y="0"/>
                  </a:moveTo>
                  <a:lnTo>
                    <a:pt x="1023525" y="0"/>
                  </a:lnTo>
                  <a:cubicBezTo>
                    <a:pt x="1054477" y="0"/>
                    <a:pt x="1079569" y="25092"/>
                    <a:pt x="1079569" y="56044"/>
                  </a:cubicBezTo>
                  <a:lnTo>
                    <a:pt x="1079569" y="999381"/>
                  </a:lnTo>
                  <a:cubicBezTo>
                    <a:pt x="1079569" y="1014244"/>
                    <a:pt x="1073664" y="1028499"/>
                    <a:pt x="1063154" y="1039009"/>
                  </a:cubicBezTo>
                  <a:cubicBezTo>
                    <a:pt x="1052644" y="1049520"/>
                    <a:pt x="1038389" y="1055424"/>
                    <a:pt x="1023525" y="1055424"/>
                  </a:cubicBezTo>
                  <a:lnTo>
                    <a:pt x="56044" y="1055424"/>
                  </a:lnTo>
                  <a:cubicBezTo>
                    <a:pt x="25092" y="1055424"/>
                    <a:pt x="0" y="1030333"/>
                    <a:pt x="0" y="999381"/>
                  </a:cubicBezTo>
                  <a:lnTo>
                    <a:pt x="0" y="56044"/>
                  </a:lnTo>
                  <a:cubicBezTo>
                    <a:pt x="0" y="25092"/>
                    <a:pt x="25092" y="0"/>
                    <a:pt x="56044" y="0"/>
                  </a:cubicBezTo>
                  <a:close/>
                </a:path>
              </a:pathLst>
            </a:custGeom>
            <a:blipFill>
              <a:blip r:embed="rId7"/>
              <a:stretch>
                <a:fillRect l="-23322" r="-23322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60786" y="628301"/>
            <a:ext cx="1665830" cy="588932"/>
            <a:chOff x="0" y="0"/>
            <a:chExt cx="438737" cy="1551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594836" y="2222524"/>
            <a:ext cx="5879177" cy="6812433"/>
            <a:chOff x="0" y="0"/>
            <a:chExt cx="910838" cy="105542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10838" cy="1055424"/>
            </a:xfrm>
            <a:custGeom>
              <a:avLst/>
              <a:gdLst/>
              <a:ahLst/>
              <a:cxnLst/>
              <a:rect l="l" t="t" r="r" b="b"/>
              <a:pathLst>
                <a:path w="910838" h="1055424">
                  <a:moveTo>
                    <a:pt x="42139" y="0"/>
                  </a:moveTo>
                  <a:lnTo>
                    <a:pt x="868699" y="0"/>
                  </a:lnTo>
                  <a:cubicBezTo>
                    <a:pt x="891972" y="0"/>
                    <a:pt x="910838" y="18866"/>
                    <a:pt x="910838" y="42139"/>
                  </a:cubicBezTo>
                  <a:lnTo>
                    <a:pt x="910838" y="1013285"/>
                  </a:lnTo>
                  <a:cubicBezTo>
                    <a:pt x="910838" y="1036558"/>
                    <a:pt x="891972" y="1055424"/>
                    <a:pt x="868699" y="1055424"/>
                  </a:cubicBezTo>
                  <a:lnTo>
                    <a:pt x="42139" y="1055424"/>
                  </a:lnTo>
                  <a:cubicBezTo>
                    <a:pt x="18866" y="1055424"/>
                    <a:pt x="0" y="1036558"/>
                    <a:pt x="0" y="1013285"/>
                  </a:cubicBezTo>
                  <a:lnTo>
                    <a:pt x="0" y="42139"/>
                  </a:lnTo>
                  <a:cubicBezTo>
                    <a:pt x="0" y="18866"/>
                    <a:pt x="18866" y="0"/>
                    <a:pt x="42139" y="0"/>
                  </a:cubicBezTo>
                  <a:close/>
                </a:path>
              </a:pathLst>
            </a:custGeom>
            <a:blipFill>
              <a:blip r:embed="rId4"/>
              <a:stretch>
                <a:fillRect l="-98652" t="-32685" r="-32114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5961126" y="1840347"/>
            <a:ext cx="1766394" cy="176639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513848" y="2393069"/>
            <a:ext cx="660949" cy="66094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50057" y="4263813"/>
            <a:ext cx="11009893" cy="442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64"/>
              </a:lnSpc>
            </a:pPr>
            <a:r>
              <a:rPr lang="en-US" sz="3600" dirty="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實體上課地點：輔仁大學國璽樓如</a:t>
            </a:r>
            <a:r>
              <a:rPr lang="en-US" sz="3600" u="sng" dirty="0" err="1">
                <a:solidFill>
                  <a:srgbClr val="FF5757"/>
                </a:solidFill>
                <a:latin typeface="可畫酷黑-繁"/>
                <a:ea typeface="可畫酷黑-繁"/>
                <a:cs typeface="可畫酷黑-繁"/>
                <a:sym typeface="可畫酷黑-繁"/>
                <a:hlinkClick r:id="rId5" tooltip="https://www.fju.edu.tw/file/summer/2.3.pdf"/>
              </a:rPr>
              <a:t>附圖</a:t>
            </a:r>
            <a:endParaRPr lang="en-US" sz="3600" u="sng" dirty="0">
              <a:solidFill>
                <a:srgbClr val="FF5757"/>
              </a:solidFill>
              <a:latin typeface="可畫酷黑-繁"/>
              <a:ea typeface="可畫酷黑-繁"/>
              <a:cs typeface="可畫酷黑-繁"/>
              <a:sym typeface="可畫酷黑-繁"/>
              <a:hlinkClick r:id="rId5" tooltip="https://www.fju.edu.tw/file/summer/2.3.pdf"/>
            </a:endParaRPr>
          </a:p>
          <a:p>
            <a:pPr algn="just">
              <a:lnSpc>
                <a:spcPts val="4463"/>
              </a:lnSpc>
            </a:pPr>
            <a:r>
              <a:rPr lang="en-US" sz="3599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實體授課時間：4/18(六)</a:t>
            </a:r>
            <a:r>
              <a:rPr lang="en-US" sz="3599" dirty="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整天</a:t>
            </a:r>
            <a:r>
              <a:rPr lang="en-US" sz="3599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(</a:t>
            </a:r>
            <a:r>
              <a:rPr lang="en-US" sz="3599" dirty="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由AI名師教授</a:t>
            </a:r>
            <a:r>
              <a:rPr lang="en-US" sz="3599" dirty="0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)</a:t>
            </a:r>
          </a:p>
          <a:p>
            <a:pPr algn="just">
              <a:lnSpc>
                <a:spcPts val="3968"/>
              </a:lnSpc>
            </a:pPr>
            <a:endParaRPr lang="en-US" sz="3599" dirty="0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just">
              <a:lnSpc>
                <a:spcPts val="4463"/>
              </a:lnSpc>
            </a:pPr>
            <a:r>
              <a:rPr lang="en-US" sz="3599" dirty="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線上授課方式：Trams同步課程連結</a:t>
            </a:r>
            <a:endParaRPr lang="en-US" sz="3599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just">
              <a:lnSpc>
                <a:spcPts val="4463"/>
              </a:lnSpc>
            </a:pPr>
            <a:r>
              <a:rPr lang="en-US" sz="3599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非同步線上授課方式</a:t>
            </a:r>
            <a:r>
              <a:rPr lang="en-US" sz="3599" dirty="0" err="1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：台灣人工智慧發展學會</a:t>
            </a:r>
            <a:r>
              <a:rPr lang="en-US" sz="3599" u="sng" dirty="0" err="1">
                <a:solidFill>
                  <a:srgbClr val="FF5757"/>
                </a:solidFill>
                <a:latin typeface="可畫酷黑-繁"/>
                <a:ea typeface="可畫酷黑-繁"/>
                <a:cs typeface="可畫酷黑-繁"/>
                <a:sym typeface="可畫酷黑-繁"/>
                <a:hlinkClick r:id="rId6" tooltip="https://tiaitw.com/ZZZZ"/>
              </a:rPr>
              <a:t>〈觀看影片</a:t>
            </a:r>
            <a:r>
              <a:rPr lang="en-US" sz="3599" u="sng" dirty="0">
                <a:solidFill>
                  <a:srgbClr val="FF5757"/>
                </a:solidFill>
                <a:latin typeface="可畫酷黑-繁"/>
                <a:ea typeface="可畫酷黑-繁"/>
                <a:cs typeface="可畫酷黑-繁"/>
                <a:sym typeface="可畫酷黑-繁"/>
                <a:hlinkClick r:id="rId6" tooltip="https://tiaitw.com/ZZZZ"/>
              </a:rPr>
              <a:t>〉</a:t>
            </a:r>
          </a:p>
          <a:p>
            <a:pPr algn="just">
              <a:lnSpc>
                <a:spcPts val="4463"/>
              </a:lnSpc>
            </a:pPr>
            <a:endParaRPr lang="en-US" sz="3599" u="sng" dirty="0">
              <a:solidFill>
                <a:srgbClr val="FF5757"/>
              </a:solidFill>
              <a:latin typeface="可畫酷黑-繁"/>
              <a:ea typeface="可畫酷黑-繁"/>
              <a:cs typeface="可畫酷黑-繁"/>
              <a:sym typeface="可畫酷黑-繁"/>
              <a:hlinkClick r:id="rId6" tooltip="https://tiaitw.com/ZZZZ"/>
            </a:endParaRPr>
          </a:p>
          <a:p>
            <a:pPr algn="just">
              <a:lnSpc>
                <a:spcPts val="3968"/>
              </a:lnSpc>
            </a:pPr>
            <a:endParaRPr lang="en-US" sz="3599" u="sng" dirty="0">
              <a:solidFill>
                <a:srgbClr val="FF5757"/>
              </a:solidFill>
              <a:latin typeface="可畫酷黑-繁"/>
              <a:ea typeface="可畫酷黑-繁"/>
              <a:cs typeface="可畫酷黑-繁"/>
              <a:sym typeface="可畫酷黑-繁"/>
              <a:hlinkClick r:id="rId6" tooltip="https://tiaitw.com/ZZZZ"/>
            </a:endParaRPr>
          </a:p>
          <a:p>
            <a:pPr algn="just">
              <a:lnSpc>
                <a:spcPts val="3968"/>
              </a:lnSpc>
            </a:pPr>
            <a:endParaRPr lang="en-US" sz="3599" u="sng" dirty="0">
              <a:solidFill>
                <a:srgbClr val="FF5757"/>
              </a:solidFill>
              <a:latin typeface="可畫酷黑-繁"/>
              <a:ea typeface="可畫酷黑-繁"/>
              <a:cs typeface="可畫酷黑-繁"/>
              <a:sym typeface="可畫酷黑-繁"/>
              <a:hlinkClick r:id="rId6" tooltip="https://tiaitw.com/ZZZZ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OTHERS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50057" y="2640719"/>
            <a:ext cx="10123400" cy="1048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8532" spc="-494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授課方式：線上/實體</a:t>
            </a:r>
          </a:p>
        </p:txBody>
      </p:sp>
      <p:sp>
        <p:nvSpPr>
          <p:cNvPr id="23" name="Freeform 23"/>
          <p:cNvSpPr/>
          <p:nvPr/>
        </p:nvSpPr>
        <p:spPr>
          <a:xfrm>
            <a:off x="16345495" y="7901897"/>
            <a:ext cx="1732683" cy="1732683"/>
          </a:xfrm>
          <a:custGeom>
            <a:avLst/>
            <a:gdLst/>
            <a:ahLst/>
            <a:cxnLst/>
            <a:rect l="l" t="t" r="r" b="b"/>
            <a:pathLst>
              <a:path w="1732683" h="1732683">
                <a:moveTo>
                  <a:pt x="0" y="0"/>
                </a:moveTo>
                <a:lnTo>
                  <a:pt x="1732683" y="0"/>
                </a:lnTo>
                <a:lnTo>
                  <a:pt x="1732683" y="1732683"/>
                </a:lnTo>
                <a:lnTo>
                  <a:pt x="0" y="17326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60786" y="628301"/>
            <a:ext cx="1665830" cy="588932"/>
            <a:chOff x="0" y="0"/>
            <a:chExt cx="438737" cy="1551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1516329" y="-199104"/>
            <a:ext cx="4264059" cy="10287000"/>
            <a:chOff x="0" y="0"/>
            <a:chExt cx="1123044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3044" cy="2709333"/>
            </a:xfrm>
            <a:custGeom>
              <a:avLst/>
              <a:gdLst/>
              <a:ahLst/>
              <a:cxnLst/>
              <a:rect l="l" t="t" r="r" b="b"/>
              <a:pathLst>
                <a:path w="1123044" h="2709333">
                  <a:moveTo>
                    <a:pt x="92597" y="0"/>
                  </a:moveTo>
                  <a:lnTo>
                    <a:pt x="1030448" y="0"/>
                  </a:lnTo>
                  <a:cubicBezTo>
                    <a:pt x="1081587" y="0"/>
                    <a:pt x="1123044" y="41457"/>
                    <a:pt x="1123044" y="92597"/>
                  </a:cubicBezTo>
                  <a:lnTo>
                    <a:pt x="1123044" y="2616737"/>
                  </a:lnTo>
                  <a:cubicBezTo>
                    <a:pt x="1123044" y="2667876"/>
                    <a:pt x="1081587" y="2709333"/>
                    <a:pt x="1030448" y="2709333"/>
                  </a:cubicBezTo>
                  <a:lnTo>
                    <a:pt x="92597" y="2709333"/>
                  </a:lnTo>
                  <a:cubicBezTo>
                    <a:pt x="41457" y="2709333"/>
                    <a:pt x="0" y="2667876"/>
                    <a:pt x="0" y="2616737"/>
                  </a:cubicBezTo>
                  <a:lnTo>
                    <a:pt x="0" y="92597"/>
                  </a:lnTo>
                  <a:cubicBezTo>
                    <a:pt x="0" y="41457"/>
                    <a:pt x="41457" y="0"/>
                    <a:pt x="92597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2304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211954" y="2372644"/>
            <a:ext cx="6968279" cy="6812433"/>
            <a:chOff x="0" y="0"/>
            <a:chExt cx="1079569" cy="105542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79569" cy="1055424"/>
            </a:xfrm>
            <a:custGeom>
              <a:avLst/>
              <a:gdLst/>
              <a:ahLst/>
              <a:cxnLst/>
              <a:rect l="l" t="t" r="r" b="b"/>
              <a:pathLst>
                <a:path w="1079569" h="1055424">
                  <a:moveTo>
                    <a:pt x="35553" y="0"/>
                  </a:moveTo>
                  <a:lnTo>
                    <a:pt x="1044016" y="0"/>
                  </a:lnTo>
                  <a:cubicBezTo>
                    <a:pt x="1063651" y="0"/>
                    <a:pt x="1079569" y="15918"/>
                    <a:pt x="1079569" y="35553"/>
                  </a:cubicBezTo>
                  <a:lnTo>
                    <a:pt x="1079569" y="1019871"/>
                  </a:lnTo>
                  <a:cubicBezTo>
                    <a:pt x="1079569" y="1029301"/>
                    <a:pt x="1075823" y="1038344"/>
                    <a:pt x="1069156" y="1045011"/>
                  </a:cubicBezTo>
                  <a:cubicBezTo>
                    <a:pt x="1062488" y="1051678"/>
                    <a:pt x="1053445" y="1055424"/>
                    <a:pt x="1044016" y="1055424"/>
                  </a:cubicBezTo>
                  <a:lnTo>
                    <a:pt x="35553" y="1055424"/>
                  </a:lnTo>
                  <a:cubicBezTo>
                    <a:pt x="15918" y="1055424"/>
                    <a:pt x="0" y="1039507"/>
                    <a:pt x="0" y="1019871"/>
                  </a:cubicBezTo>
                  <a:lnTo>
                    <a:pt x="0" y="35553"/>
                  </a:lnTo>
                  <a:cubicBezTo>
                    <a:pt x="0" y="15918"/>
                    <a:pt x="15918" y="0"/>
                    <a:pt x="35553" y="0"/>
                  </a:cubicBezTo>
                  <a:close/>
                </a:path>
              </a:pathLst>
            </a:custGeom>
            <a:blipFill>
              <a:blip r:embed="rId4"/>
              <a:stretch>
                <a:fillRect l="-23322" r="-23322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4281407" y="2031579"/>
            <a:ext cx="1822999" cy="182299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851841" y="2602013"/>
            <a:ext cx="682130" cy="68213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FA4C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948674" y="7899372"/>
            <a:ext cx="1735013" cy="1735013"/>
          </a:xfrm>
          <a:custGeom>
            <a:avLst/>
            <a:gdLst/>
            <a:ahLst/>
            <a:cxnLst/>
            <a:rect l="l" t="t" r="r" b="b"/>
            <a:pathLst>
              <a:path w="1735013" h="1735013">
                <a:moveTo>
                  <a:pt x="0" y="0"/>
                </a:moveTo>
                <a:lnTo>
                  <a:pt x="1735014" y="0"/>
                </a:lnTo>
                <a:lnTo>
                  <a:pt x="1735014" y="1735014"/>
                </a:lnTo>
                <a:lnTo>
                  <a:pt x="0" y="1735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CONTENT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OTHERS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971878" y="2326822"/>
            <a:ext cx="12271946" cy="99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 b="1" spc="-464">
                <a:solidFill>
                  <a:srgbClr val="101B4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培訓報名及證書取得方式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016054" y="3497464"/>
            <a:ext cx="12183594" cy="545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68"/>
              </a:lnSpc>
            </a:pPr>
            <a:r>
              <a:rPr lang="en-US" sz="3200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【模擬試題考試時間】：115年4月25日(六)、5月2日(六)二日</a:t>
            </a:r>
          </a:p>
          <a:p>
            <a:pPr algn="just">
              <a:lnSpc>
                <a:spcPts val="3968"/>
              </a:lnSpc>
            </a:pPr>
            <a:endParaRPr lang="en-US" sz="3200" spc="-204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just">
              <a:lnSpc>
                <a:spcPts val="3968"/>
              </a:lnSpc>
            </a:pPr>
            <a:endParaRPr lang="en-US" sz="3200" spc="-204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just">
              <a:lnSpc>
                <a:spcPts val="3968"/>
              </a:lnSpc>
            </a:pPr>
            <a:r>
              <a:rPr lang="en-US" sz="3200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【模擬測驗規則說明】：當日12:00~18:00分結束，期間內可重考直至過關，</a:t>
            </a:r>
          </a:p>
          <a:p>
            <a:pPr algn="just">
              <a:lnSpc>
                <a:spcPts val="3968"/>
              </a:lnSpc>
            </a:pPr>
            <a:r>
              <a:rPr lang="en-US" sz="3200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                               取得結訓證照最低分數限制為70分，</a:t>
            </a:r>
            <a:r>
              <a:rPr lang="en-US" sz="3200" spc="-204">
                <a:solidFill>
                  <a:srgbClr val="FF3131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無事後補考之機會</a:t>
            </a:r>
            <a:r>
              <a:rPr lang="en-US" sz="3200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。</a:t>
            </a:r>
          </a:p>
          <a:p>
            <a:pPr algn="just">
              <a:lnSpc>
                <a:spcPts val="3968"/>
              </a:lnSpc>
            </a:pPr>
            <a:endParaRPr lang="en-US" sz="3200" spc="-204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just">
              <a:lnSpc>
                <a:spcPts val="3968"/>
              </a:lnSpc>
            </a:pPr>
            <a:r>
              <a:rPr lang="en-US" sz="3200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【培訓班費用】：1000元(費用已含實體授課、模擬試題、餐點費用)</a:t>
            </a:r>
          </a:p>
          <a:p>
            <a:pPr algn="just">
              <a:lnSpc>
                <a:spcPts val="3968"/>
              </a:lnSpc>
            </a:pPr>
            <a:endParaRPr lang="en-US" sz="3200" spc="-204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just">
              <a:lnSpc>
                <a:spcPts val="3968"/>
              </a:lnSpc>
            </a:pPr>
            <a:r>
              <a:rPr lang="en-US" sz="3200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【費用繳納方式】：請依報名網站截止日前完成線上繳費</a:t>
            </a:r>
          </a:p>
          <a:p>
            <a:pPr algn="just">
              <a:lnSpc>
                <a:spcPts val="3968"/>
              </a:lnSpc>
            </a:pPr>
            <a:endParaRPr lang="en-US" sz="3200" spc="-204">
              <a:solidFill>
                <a:srgbClr val="00000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  <a:p>
            <a:pPr algn="just">
              <a:lnSpc>
                <a:spcPts val="3968"/>
              </a:lnSpc>
            </a:pPr>
            <a:r>
              <a:rPr lang="en-US" sz="3200" spc="-204">
                <a:solidFill>
                  <a:srgbClr val="00000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【收據領取方式】：線上電子發票/實體紙本發票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60786" y="628301"/>
            <a:ext cx="1665830" cy="588932"/>
            <a:chOff x="0" y="0"/>
            <a:chExt cx="438737" cy="1551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658645" y="1602532"/>
            <a:ext cx="6025043" cy="1647525"/>
            <a:chOff x="0" y="0"/>
            <a:chExt cx="2154884" cy="58924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4884" cy="589245"/>
            </a:xfrm>
            <a:custGeom>
              <a:avLst/>
              <a:gdLst/>
              <a:ahLst/>
              <a:cxnLst/>
              <a:rect l="l" t="t" r="r" b="b"/>
              <a:pathLst>
                <a:path w="2154884" h="589245">
                  <a:moveTo>
                    <a:pt x="41119" y="0"/>
                  </a:moveTo>
                  <a:lnTo>
                    <a:pt x="2113765" y="0"/>
                  </a:lnTo>
                  <a:cubicBezTo>
                    <a:pt x="2124670" y="0"/>
                    <a:pt x="2135129" y="4332"/>
                    <a:pt x="2142840" y="12043"/>
                  </a:cubicBezTo>
                  <a:cubicBezTo>
                    <a:pt x="2150551" y="19755"/>
                    <a:pt x="2154884" y="30213"/>
                    <a:pt x="2154884" y="41119"/>
                  </a:cubicBezTo>
                  <a:lnTo>
                    <a:pt x="2154884" y="548126"/>
                  </a:lnTo>
                  <a:cubicBezTo>
                    <a:pt x="2154884" y="559032"/>
                    <a:pt x="2150551" y="569490"/>
                    <a:pt x="2142840" y="577201"/>
                  </a:cubicBezTo>
                  <a:cubicBezTo>
                    <a:pt x="2135129" y="584913"/>
                    <a:pt x="2124670" y="589245"/>
                    <a:pt x="2113765" y="589245"/>
                  </a:cubicBezTo>
                  <a:lnTo>
                    <a:pt x="41119" y="589245"/>
                  </a:lnTo>
                  <a:cubicBezTo>
                    <a:pt x="30213" y="589245"/>
                    <a:pt x="19755" y="584913"/>
                    <a:pt x="12043" y="577201"/>
                  </a:cubicBezTo>
                  <a:cubicBezTo>
                    <a:pt x="4332" y="569490"/>
                    <a:pt x="0" y="559032"/>
                    <a:pt x="0" y="548126"/>
                  </a:cubicBezTo>
                  <a:lnTo>
                    <a:pt x="0" y="41119"/>
                  </a:lnTo>
                  <a:cubicBezTo>
                    <a:pt x="0" y="30213"/>
                    <a:pt x="4332" y="19755"/>
                    <a:pt x="12043" y="12043"/>
                  </a:cubicBezTo>
                  <a:cubicBezTo>
                    <a:pt x="19755" y="4332"/>
                    <a:pt x="30213" y="0"/>
                    <a:pt x="41119" y="0"/>
                  </a:cubicBezTo>
                  <a:close/>
                </a:path>
              </a:pathLst>
            </a:custGeom>
            <a:blipFill>
              <a:blip r:embed="rId4">
                <a:alphaModFix amt="27000"/>
              </a:blip>
              <a:stretch>
                <a:fillRect t="-110575" b="-33074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335578" y="4238848"/>
            <a:ext cx="2235519" cy="1956080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27000" y="292100"/>
              <a:ext cx="558800" cy="368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4F4F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CONTENT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OTHERS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9569" y="1732733"/>
            <a:ext cx="7048231" cy="1048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8532" spc="-494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課程聯絡人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5657" y="3516758"/>
            <a:ext cx="16952202" cy="2052855"/>
            <a:chOff x="0" y="0"/>
            <a:chExt cx="22602936" cy="2737139"/>
          </a:xfrm>
        </p:grpSpPr>
        <p:sp>
          <p:nvSpPr>
            <p:cNvPr id="20" name="TextBox 20"/>
            <p:cNvSpPr txBox="1"/>
            <p:nvPr/>
          </p:nvSpPr>
          <p:spPr>
            <a:xfrm>
              <a:off x="2069153" y="907281"/>
              <a:ext cx="20533784" cy="1829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7">
                  <a:solidFill>
                    <a:srgbClr val="000000"/>
                  </a:solidFill>
                  <a:latin typeface="可畫潮牌楷體-繁"/>
                  <a:ea typeface="可畫潮牌楷體-繁"/>
                  <a:cs typeface="可畫潮牌楷體-繁"/>
                  <a:sym typeface="可畫潮牌楷體-繁"/>
                </a:rPr>
                <a:t>輔仁大學商學研究所張小姐 (上班時間：早上09:00-12:00，下午13:30-16:30)</a:t>
              </a: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7">
                  <a:solidFill>
                    <a:srgbClr val="000000"/>
                  </a:solidFill>
                  <a:latin typeface="可畫潮牌楷體-繁"/>
                  <a:ea typeface="可畫潮牌楷體-繁"/>
                  <a:cs typeface="可畫潮牌楷體-繁"/>
                  <a:sym typeface="可畫潮牌楷體-繁"/>
                </a:rPr>
                <a:t>Email : bi.datamining@gmail.com、電話：(02)2905-2624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04775"/>
              <a:ext cx="12614381" cy="107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9">
                  <a:solidFill>
                    <a:srgbClr val="000000"/>
                  </a:solidFill>
                  <a:latin typeface="可畫酷黑-繁"/>
                  <a:ea typeface="可畫酷黑-繁"/>
                  <a:cs typeface="可畫酷黑-繁"/>
                  <a:sym typeface="可畫酷黑-繁"/>
                </a:rPr>
                <a:t>【課程相關疑問聯絡資訊】：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5948674" y="7899372"/>
            <a:ext cx="1735013" cy="1735013"/>
          </a:xfrm>
          <a:custGeom>
            <a:avLst/>
            <a:gdLst/>
            <a:ahLst/>
            <a:cxnLst/>
            <a:rect l="l" t="t" r="r" b="b"/>
            <a:pathLst>
              <a:path w="1735013" h="1735013">
                <a:moveTo>
                  <a:pt x="0" y="0"/>
                </a:moveTo>
                <a:lnTo>
                  <a:pt x="1735014" y="0"/>
                </a:lnTo>
                <a:lnTo>
                  <a:pt x="1735014" y="1735014"/>
                </a:lnTo>
                <a:lnTo>
                  <a:pt x="0" y="17350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1246789" y="6194927"/>
            <a:ext cx="14980193" cy="2033905"/>
            <a:chOff x="0" y="0"/>
            <a:chExt cx="19973591" cy="2711873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04775"/>
              <a:ext cx="14261821" cy="1072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800" spc="9">
                  <a:solidFill>
                    <a:srgbClr val="000000"/>
                  </a:solidFill>
                  <a:latin typeface="可畫酷黑-繁"/>
                  <a:ea typeface="可畫酷黑-繁"/>
                  <a:cs typeface="可畫酷黑-繁"/>
                  <a:sym typeface="可畫酷黑-繁"/>
                </a:rPr>
                <a:t>【繳費/發票/證書寄送相關疑問聯絡資訊】：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16436" y="882015"/>
              <a:ext cx="19657155" cy="1829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7">
                  <a:solidFill>
                    <a:srgbClr val="000000"/>
                  </a:solidFill>
                  <a:latin typeface="可畫潮牌楷體-繁"/>
                  <a:ea typeface="可畫潮牌楷體-繁"/>
                  <a:cs typeface="可畫潮牌楷體-繁"/>
                  <a:sym typeface="可畫潮牌楷體-繁"/>
                </a:rPr>
                <a:t>科技島 劉小姐(上班時間：早上09:00-12:00，下午14:00-18:00)</a:t>
              </a: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7">
                  <a:solidFill>
                    <a:srgbClr val="000000"/>
                  </a:solidFill>
                  <a:latin typeface="可畫潮牌楷體-繁"/>
                  <a:ea typeface="可畫潮牌楷體-繁"/>
                  <a:cs typeface="可畫潮牌楷體-繁"/>
                  <a:sym typeface="可畫潮牌楷體-繁"/>
                </a:rPr>
                <a:t>電話：(02) 8787-1111#8904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0" y="7676285"/>
            <a:ext cx="18288000" cy="3032948"/>
            <a:chOff x="0" y="0"/>
            <a:chExt cx="4816593" cy="79880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16592" cy="798801"/>
            </a:xfrm>
            <a:custGeom>
              <a:avLst/>
              <a:gdLst/>
              <a:ahLst/>
              <a:cxnLst/>
              <a:rect l="l" t="t" r="r" b="b"/>
              <a:pathLst>
                <a:path w="4816592" h="798801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777211"/>
                  </a:lnTo>
                  <a:cubicBezTo>
                    <a:pt x="4816592" y="789135"/>
                    <a:pt x="4806926" y="798801"/>
                    <a:pt x="4795002" y="798801"/>
                  </a:cubicBezTo>
                  <a:lnTo>
                    <a:pt x="21590" y="798801"/>
                  </a:lnTo>
                  <a:cubicBezTo>
                    <a:pt x="15864" y="798801"/>
                    <a:pt x="10372" y="796526"/>
                    <a:pt x="6324" y="792478"/>
                  </a:cubicBezTo>
                  <a:cubicBezTo>
                    <a:pt x="2275" y="788429"/>
                    <a:pt x="0" y="782937"/>
                    <a:pt x="0" y="777211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DCE2E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16593" cy="8369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75209" y="2097330"/>
            <a:ext cx="5699787" cy="152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6399" spc="-37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課程主辦單位：</a:t>
            </a:r>
          </a:p>
          <a:p>
            <a:pPr algn="just">
              <a:lnSpc>
                <a:spcPts val="5759"/>
              </a:lnSpc>
            </a:pPr>
            <a:endParaRPr lang="en-US" sz="6399" spc="-371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396588" y="2771700"/>
            <a:ext cx="6475834" cy="7909416"/>
          </a:xfrm>
          <a:custGeom>
            <a:avLst/>
            <a:gdLst/>
            <a:ahLst/>
            <a:cxnLst/>
            <a:rect l="l" t="t" r="r" b="b"/>
            <a:pathLst>
              <a:path w="6475834" h="7909416">
                <a:moveTo>
                  <a:pt x="0" y="0"/>
                </a:moveTo>
                <a:lnTo>
                  <a:pt x="6475834" y="0"/>
                </a:lnTo>
                <a:lnTo>
                  <a:pt x="6475834" y="7909415"/>
                </a:lnTo>
                <a:lnTo>
                  <a:pt x="0" y="7909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8000"/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77523" y="3007581"/>
            <a:ext cx="2731558" cy="2700605"/>
          </a:xfrm>
          <a:custGeom>
            <a:avLst/>
            <a:gdLst/>
            <a:ahLst/>
            <a:cxnLst/>
            <a:rect l="l" t="t" r="r" b="b"/>
            <a:pathLst>
              <a:path w="2731558" h="2700605">
                <a:moveTo>
                  <a:pt x="0" y="0"/>
                </a:moveTo>
                <a:lnTo>
                  <a:pt x="2731558" y="0"/>
                </a:lnTo>
                <a:lnTo>
                  <a:pt x="2731558" y="2700605"/>
                </a:lnTo>
                <a:lnTo>
                  <a:pt x="0" y="27006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183558" y="3135302"/>
            <a:ext cx="3623361" cy="2445164"/>
          </a:xfrm>
          <a:custGeom>
            <a:avLst/>
            <a:gdLst/>
            <a:ahLst/>
            <a:cxnLst/>
            <a:rect l="l" t="t" r="r" b="b"/>
            <a:pathLst>
              <a:path w="3623361" h="2445164">
                <a:moveTo>
                  <a:pt x="0" y="0"/>
                </a:moveTo>
                <a:lnTo>
                  <a:pt x="3623361" y="0"/>
                </a:lnTo>
                <a:lnTo>
                  <a:pt x="3623361" y="2445163"/>
                </a:lnTo>
                <a:lnTo>
                  <a:pt x="0" y="24451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6516" y="3639596"/>
            <a:ext cx="5055092" cy="1727157"/>
          </a:xfrm>
          <a:custGeom>
            <a:avLst/>
            <a:gdLst/>
            <a:ahLst/>
            <a:cxnLst/>
            <a:rect l="l" t="t" r="r" b="b"/>
            <a:pathLst>
              <a:path w="5055092" h="1727157">
                <a:moveTo>
                  <a:pt x="0" y="0"/>
                </a:moveTo>
                <a:lnTo>
                  <a:pt x="5055092" y="0"/>
                </a:lnTo>
                <a:lnTo>
                  <a:pt x="5055092" y="1727156"/>
                </a:lnTo>
                <a:lnTo>
                  <a:pt x="0" y="17271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75209" y="7295051"/>
            <a:ext cx="4709518" cy="1999004"/>
          </a:xfrm>
          <a:custGeom>
            <a:avLst/>
            <a:gdLst/>
            <a:ahLst/>
            <a:cxnLst/>
            <a:rect l="l" t="t" r="r" b="b"/>
            <a:pathLst>
              <a:path w="4709518" h="1999004">
                <a:moveTo>
                  <a:pt x="0" y="0"/>
                </a:moveTo>
                <a:lnTo>
                  <a:pt x="4709518" y="0"/>
                </a:lnTo>
                <a:lnTo>
                  <a:pt x="4709518" y="1999004"/>
                </a:lnTo>
                <a:lnTo>
                  <a:pt x="0" y="19990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167294" y="7295051"/>
            <a:ext cx="3329224" cy="1999004"/>
          </a:xfrm>
          <a:custGeom>
            <a:avLst/>
            <a:gdLst/>
            <a:ahLst/>
            <a:cxnLst/>
            <a:rect l="l" t="t" r="r" b="b"/>
            <a:pathLst>
              <a:path w="3329224" h="1999004">
                <a:moveTo>
                  <a:pt x="0" y="0"/>
                </a:moveTo>
                <a:lnTo>
                  <a:pt x="3329224" y="0"/>
                </a:lnTo>
                <a:lnTo>
                  <a:pt x="3329224" y="1999004"/>
                </a:lnTo>
                <a:lnTo>
                  <a:pt x="0" y="19990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104406" y="7122409"/>
            <a:ext cx="3843813" cy="2171646"/>
          </a:xfrm>
          <a:custGeom>
            <a:avLst/>
            <a:gdLst/>
            <a:ahLst/>
            <a:cxnLst/>
            <a:rect l="l" t="t" r="r" b="b"/>
            <a:pathLst>
              <a:path w="3843813" h="2171646">
                <a:moveTo>
                  <a:pt x="0" y="0"/>
                </a:moveTo>
                <a:lnTo>
                  <a:pt x="3843813" y="0"/>
                </a:lnTo>
                <a:lnTo>
                  <a:pt x="3843813" y="2171646"/>
                </a:lnTo>
                <a:lnTo>
                  <a:pt x="0" y="2171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6479711"/>
            <a:ext cx="5461373" cy="796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6399" spc="-37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課程協辦單位：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7373" y="1725736"/>
            <a:ext cx="10690923" cy="149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9"/>
              </a:lnSpc>
            </a:pPr>
            <a:r>
              <a:rPr lang="en-US" sz="7433" spc="-43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附錄一：課程與考試內容分類</a:t>
            </a:r>
          </a:p>
          <a:p>
            <a:pPr algn="just">
              <a:lnSpc>
                <a:spcPts val="4770"/>
              </a:lnSpc>
            </a:pPr>
            <a:endParaRPr lang="en-US" sz="7433" spc="-431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207597" y="3747631"/>
            <a:ext cx="6475834" cy="7909416"/>
          </a:xfrm>
          <a:custGeom>
            <a:avLst/>
            <a:gdLst/>
            <a:ahLst/>
            <a:cxnLst/>
            <a:rect l="l" t="t" r="r" b="b"/>
            <a:pathLst>
              <a:path w="6475834" h="7909416">
                <a:moveTo>
                  <a:pt x="0" y="0"/>
                </a:moveTo>
                <a:lnTo>
                  <a:pt x="6475834" y="0"/>
                </a:lnTo>
                <a:lnTo>
                  <a:pt x="6475834" y="7909415"/>
                </a:lnTo>
                <a:lnTo>
                  <a:pt x="0" y="7909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572250" y="2958901"/>
            <a:ext cx="5143500" cy="514350"/>
            <a:chOff x="0" y="0"/>
            <a:chExt cx="6858000" cy="68580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85800" y="-685800"/>
              <a:ext cx="8229600" cy="2057400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1390253" y="66040"/>
              <a:ext cx="4077494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AI-1 人工智慧基礎概論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651235" y="3949501"/>
            <a:ext cx="4837785" cy="483779"/>
            <a:chOff x="0" y="0"/>
            <a:chExt cx="6450380" cy="64503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45038" y="-645038"/>
              <a:ext cx="7740456" cy="1935114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1047646" y="-3931"/>
              <a:ext cx="4355089" cy="605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5"/>
                </a:lnSpc>
                <a:spcBef>
                  <a:spcPct val="0"/>
                </a:spcBef>
              </a:pPr>
              <a:r>
                <a:rPr lang="en-US" sz="2797" spc="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(1)人工智慧概念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422389" y="4840730"/>
            <a:ext cx="2734465" cy="1968255"/>
            <a:chOff x="0" y="0"/>
            <a:chExt cx="3645953" cy="2624341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8372" y="-262434"/>
              <a:ext cx="3149209" cy="3149209"/>
            </a:xfrm>
            <a:prstGeom prst="rect">
              <a:avLst/>
            </a:prstGeom>
          </p:spPr>
        </p:pic>
        <p:sp>
          <p:nvSpPr>
            <p:cNvPr id="23" name="TextBox 23"/>
            <p:cNvSpPr txBox="1"/>
            <p:nvPr/>
          </p:nvSpPr>
          <p:spPr>
            <a:xfrm>
              <a:off x="0" y="802134"/>
              <a:ext cx="3645953" cy="842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9"/>
                </a:lnSpc>
                <a:spcBef>
                  <a:spcPct val="0"/>
                </a:spcBef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AI 的</a:t>
              </a:r>
            </a:p>
            <a:p>
              <a:pPr algn="ctr">
                <a:lnSpc>
                  <a:spcPts val="2639"/>
                </a:lnSpc>
                <a:spcBef>
                  <a:spcPct val="0"/>
                </a:spcBef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定義與分類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860492" y="4840730"/>
            <a:ext cx="2734465" cy="1968255"/>
            <a:chOff x="0" y="0"/>
            <a:chExt cx="3645953" cy="262434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8372" y="-262434"/>
              <a:ext cx="3149209" cy="3149209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0" y="802134"/>
              <a:ext cx="3645953" cy="912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4"/>
                </a:lnSpc>
                <a:spcBef>
                  <a:spcPct val="0"/>
                </a:spcBef>
              </a:pPr>
              <a:r>
                <a:rPr lang="en-US" sz="2181" spc="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AI 近年</a:t>
              </a:r>
            </a:p>
            <a:p>
              <a:pPr algn="ctr">
                <a:lnSpc>
                  <a:spcPts val="2639"/>
                </a:lnSpc>
                <a:spcBef>
                  <a:spcPct val="0"/>
                </a:spcBef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發展概況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127303" y="3949501"/>
            <a:ext cx="5628272" cy="483779"/>
            <a:chOff x="0" y="0"/>
            <a:chExt cx="7504363" cy="645038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18047" y="-645038"/>
              <a:ext cx="7740456" cy="1935114"/>
            </a:xfrm>
            <a:prstGeom prst="rect">
              <a:avLst/>
            </a:prstGeom>
          </p:spPr>
        </p:pic>
        <p:sp>
          <p:nvSpPr>
            <p:cNvPr id="29" name="TextBox 29"/>
            <p:cNvSpPr txBox="1"/>
            <p:nvPr/>
          </p:nvSpPr>
          <p:spPr>
            <a:xfrm>
              <a:off x="0" y="-3931"/>
              <a:ext cx="7504363" cy="605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5"/>
                </a:lnSpc>
                <a:spcBef>
                  <a:spcPct val="0"/>
                </a:spcBef>
              </a:pPr>
              <a:r>
                <a:rPr lang="en-US" sz="2797" spc="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(2)資料處理與分析概念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293701" y="4840730"/>
            <a:ext cx="2734465" cy="1968255"/>
            <a:chOff x="0" y="0"/>
            <a:chExt cx="3645953" cy="2624341"/>
          </a:xfrm>
        </p:grpSpPr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8372" y="-262434"/>
              <a:ext cx="3149209" cy="3149209"/>
            </a:xfrm>
            <a:prstGeom prst="rect">
              <a:avLst/>
            </a:prstGeom>
          </p:spPr>
        </p:pic>
        <p:sp>
          <p:nvSpPr>
            <p:cNvPr id="32" name="TextBox 32"/>
            <p:cNvSpPr txBox="1"/>
            <p:nvPr/>
          </p:nvSpPr>
          <p:spPr>
            <a:xfrm>
              <a:off x="0" y="802134"/>
              <a:ext cx="3645953" cy="842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9"/>
                </a:lnSpc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資料基本</a:t>
              </a:r>
            </a:p>
            <a:p>
              <a:pPr algn="ctr">
                <a:lnSpc>
                  <a:spcPts val="2639"/>
                </a:lnSpc>
                <a:spcBef>
                  <a:spcPct val="0"/>
                </a:spcBef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概念與來源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731804" y="4840730"/>
            <a:ext cx="2734465" cy="1968255"/>
            <a:chOff x="0" y="0"/>
            <a:chExt cx="3645953" cy="2624341"/>
          </a:xfrm>
        </p:grpSpPr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8372" y="-262434"/>
              <a:ext cx="3149209" cy="3149209"/>
            </a:xfrm>
            <a:prstGeom prst="rect">
              <a:avLst/>
            </a:prstGeom>
          </p:spPr>
        </p:pic>
        <p:sp>
          <p:nvSpPr>
            <p:cNvPr id="35" name="TextBox 35"/>
            <p:cNvSpPr txBox="1"/>
            <p:nvPr/>
          </p:nvSpPr>
          <p:spPr>
            <a:xfrm>
              <a:off x="0" y="802134"/>
              <a:ext cx="3645953" cy="842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9"/>
                </a:lnSpc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資料採集</a:t>
              </a:r>
            </a:p>
            <a:p>
              <a:pPr algn="ctr">
                <a:lnSpc>
                  <a:spcPts val="2639"/>
                </a:lnSpc>
                <a:spcBef>
                  <a:spcPct val="0"/>
                </a:spcBef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與存儲處理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651235" y="7218560"/>
            <a:ext cx="4837785" cy="483779"/>
            <a:chOff x="0" y="0"/>
            <a:chExt cx="6450380" cy="645038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645038" y="-645038"/>
              <a:ext cx="7740456" cy="1935114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467687" y="-3931"/>
              <a:ext cx="5515006" cy="605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5"/>
                </a:lnSpc>
                <a:spcBef>
                  <a:spcPct val="0"/>
                </a:spcBef>
              </a:pPr>
              <a:r>
                <a:rPr lang="en-US" sz="2797" spc="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(3)機器學習基礎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422389" y="8109789"/>
            <a:ext cx="2734465" cy="1968255"/>
            <a:chOff x="0" y="0"/>
            <a:chExt cx="3645953" cy="2624341"/>
          </a:xfrm>
        </p:grpSpPr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48372" y="-262434"/>
              <a:ext cx="3149209" cy="3149209"/>
            </a:xfrm>
            <a:prstGeom prst="rect">
              <a:avLst/>
            </a:prstGeom>
          </p:spPr>
        </p:pic>
        <p:sp>
          <p:nvSpPr>
            <p:cNvPr id="41" name="TextBox 41"/>
            <p:cNvSpPr txBox="1"/>
            <p:nvPr/>
          </p:nvSpPr>
          <p:spPr>
            <a:xfrm>
              <a:off x="0" y="871954"/>
              <a:ext cx="3645953" cy="842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9"/>
                </a:lnSpc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機器學習</a:t>
              </a:r>
            </a:p>
            <a:p>
              <a:pPr algn="ctr">
                <a:lnSpc>
                  <a:spcPts val="2639"/>
                </a:lnSpc>
                <a:spcBef>
                  <a:spcPct val="0"/>
                </a:spcBef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基本原理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4860492" y="8109789"/>
            <a:ext cx="2734465" cy="1968255"/>
            <a:chOff x="0" y="0"/>
            <a:chExt cx="3645953" cy="2624341"/>
          </a:xfrm>
        </p:grpSpPr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8372" y="-262434"/>
              <a:ext cx="3149209" cy="3149209"/>
            </a:xfrm>
            <a:prstGeom prst="rect">
              <a:avLst/>
            </a:prstGeom>
          </p:spPr>
        </p:pic>
        <p:sp>
          <p:nvSpPr>
            <p:cNvPr id="44" name="TextBox 44"/>
            <p:cNvSpPr txBox="1"/>
            <p:nvPr/>
          </p:nvSpPr>
          <p:spPr>
            <a:xfrm>
              <a:off x="0" y="654930"/>
              <a:ext cx="3645953" cy="1276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9"/>
                </a:lnSpc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監督學習</a:t>
              </a:r>
            </a:p>
            <a:p>
              <a:pPr algn="ctr">
                <a:lnSpc>
                  <a:spcPts val="2639"/>
                </a:lnSpc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與</a:t>
              </a:r>
            </a:p>
            <a:p>
              <a:pPr algn="ctr">
                <a:lnSpc>
                  <a:spcPts val="2639"/>
                </a:lnSpc>
                <a:spcBef>
                  <a:spcPct val="0"/>
                </a:spcBef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非監督學習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0405971" y="7218560"/>
            <a:ext cx="5193844" cy="483779"/>
            <a:chOff x="0" y="0"/>
            <a:chExt cx="6925126" cy="645038"/>
          </a:xfrm>
        </p:grpSpPr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07665" y="-645038"/>
              <a:ext cx="7740456" cy="1935114"/>
            </a:xfrm>
            <a:prstGeom prst="rect">
              <a:avLst/>
            </a:prstGeom>
          </p:spPr>
        </p:pic>
        <p:sp>
          <p:nvSpPr>
            <p:cNvPr id="47" name="TextBox 47"/>
            <p:cNvSpPr txBox="1"/>
            <p:nvPr/>
          </p:nvSpPr>
          <p:spPr>
            <a:xfrm>
              <a:off x="0" y="-3931"/>
              <a:ext cx="6925126" cy="605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5"/>
                </a:lnSpc>
                <a:spcBef>
                  <a:spcPct val="0"/>
                </a:spcBef>
              </a:pPr>
              <a:r>
                <a:rPr lang="en-US" sz="2797" spc="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(4)續測 AI 與生成式 AI 概念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0355155" y="8109789"/>
            <a:ext cx="2734465" cy="1968255"/>
            <a:chOff x="0" y="0"/>
            <a:chExt cx="3645953" cy="2624341"/>
          </a:xfrm>
        </p:grpSpPr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8372" y="-262434"/>
              <a:ext cx="3149209" cy="3149209"/>
            </a:xfrm>
            <a:prstGeom prst="rect">
              <a:avLst/>
            </a:prstGeom>
          </p:spPr>
        </p:pic>
        <p:sp>
          <p:nvSpPr>
            <p:cNvPr id="50" name="TextBox 50"/>
            <p:cNvSpPr txBox="1"/>
            <p:nvPr/>
          </p:nvSpPr>
          <p:spPr>
            <a:xfrm>
              <a:off x="0" y="758239"/>
              <a:ext cx="3645953" cy="1155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生成式 AI</a:t>
              </a:r>
            </a:p>
            <a:p>
              <a:pPr algn="ctr">
                <a:lnSpc>
                  <a:spcPts val="2645"/>
                </a:lnSpc>
              </a:pPr>
              <a:r>
                <a:rPr lang="en-US" sz="1889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與傳統 AI </a:t>
              </a:r>
            </a:p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基本原理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2793258" y="8109789"/>
            <a:ext cx="2734465" cy="1968255"/>
            <a:chOff x="0" y="0"/>
            <a:chExt cx="3645953" cy="2624341"/>
          </a:xfrm>
        </p:grpSpPr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48372" y="-262434"/>
              <a:ext cx="3149209" cy="3149209"/>
            </a:xfrm>
            <a:prstGeom prst="rect">
              <a:avLst/>
            </a:prstGeom>
          </p:spPr>
        </p:pic>
        <p:sp>
          <p:nvSpPr>
            <p:cNvPr id="53" name="TextBox 53"/>
            <p:cNvSpPr txBox="1"/>
            <p:nvPr/>
          </p:nvSpPr>
          <p:spPr>
            <a:xfrm>
              <a:off x="0" y="802134"/>
              <a:ext cx="3645953" cy="842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9"/>
                </a:lnSpc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生成式 AI</a:t>
              </a:r>
            </a:p>
            <a:p>
              <a:pPr algn="ctr">
                <a:lnSpc>
                  <a:spcPts val="2639"/>
                </a:lnSpc>
                <a:spcBef>
                  <a:spcPct val="0"/>
                </a:spcBef>
              </a:pPr>
              <a:r>
                <a:rPr lang="en-US" sz="1885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應用概況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7373" y="1725736"/>
            <a:ext cx="10690923" cy="1490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9"/>
              </a:lnSpc>
            </a:pPr>
            <a:r>
              <a:rPr lang="en-US" sz="7433" spc="-43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附錄一：課程與考試內容分類</a:t>
            </a:r>
          </a:p>
          <a:p>
            <a:pPr algn="just">
              <a:lnSpc>
                <a:spcPts val="4770"/>
              </a:lnSpc>
            </a:pPr>
            <a:endParaRPr lang="en-US" sz="7433" spc="-431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207597" y="3747631"/>
            <a:ext cx="6475834" cy="7909416"/>
          </a:xfrm>
          <a:custGeom>
            <a:avLst/>
            <a:gdLst/>
            <a:ahLst/>
            <a:cxnLst/>
            <a:rect l="l" t="t" r="r" b="b"/>
            <a:pathLst>
              <a:path w="6475834" h="7909416">
                <a:moveTo>
                  <a:pt x="0" y="0"/>
                </a:moveTo>
                <a:lnTo>
                  <a:pt x="6475834" y="0"/>
                </a:lnTo>
                <a:lnTo>
                  <a:pt x="6475834" y="7909415"/>
                </a:lnTo>
                <a:lnTo>
                  <a:pt x="0" y="79094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2000"/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572250" y="2958901"/>
            <a:ext cx="5143500" cy="514350"/>
            <a:chOff x="0" y="0"/>
            <a:chExt cx="6858000" cy="685800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85800" y="-685800"/>
              <a:ext cx="8229600" cy="2057400"/>
            </a:xfrm>
            <a:prstGeom prst="rect">
              <a:avLst/>
            </a:prstGeom>
          </p:spPr>
        </p:pic>
        <p:sp>
          <p:nvSpPr>
            <p:cNvPr id="17" name="TextBox 17"/>
            <p:cNvSpPr txBox="1"/>
            <p:nvPr/>
          </p:nvSpPr>
          <p:spPr>
            <a:xfrm>
              <a:off x="1390253" y="66040"/>
              <a:ext cx="4077494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生成式 AI 應用與規劃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144456" y="4840730"/>
            <a:ext cx="6379135" cy="483779"/>
            <a:chOff x="0" y="0"/>
            <a:chExt cx="8505513" cy="64503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529" y="-645038"/>
              <a:ext cx="7740456" cy="1935114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0" y="49289"/>
              <a:ext cx="8505513" cy="515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spc="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(1)NO CODE / LOW CODE 概念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88952" y="6959323"/>
            <a:ext cx="4715454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NO CODE / LOW CODE 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spc="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發展與限制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725107" y="4840730"/>
            <a:ext cx="4837785" cy="483779"/>
            <a:chOff x="0" y="0"/>
            <a:chExt cx="6450380" cy="645038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645038" y="-645038"/>
              <a:ext cx="7740456" cy="1935114"/>
            </a:xfrm>
            <a:prstGeom prst="rect">
              <a:avLst/>
            </a:prstGeom>
          </p:spPr>
        </p:pic>
        <p:sp>
          <p:nvSpPr>
            <p:cNvPr id="24" name="TextBox 24"/>
            <p:cNvSpPr txBox="1"/>
            <p:nvPr/>
          </p:nvSpPr>
          <p:spPr>
            <a:xfrm>
              <a:off x="690922" y="-3931"/>
              <a:ext cx="5068536" cy="605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5"/>
                </a:lnSpc>
                <a:spcBef>
                  <a:spcPct val="0"/>
                </a:spcBef>
              </a:pPr>
              <a:r>
                <a:rPr lang="en-US" sz="2797" spc="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(2)生成式 AI 應用原理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683431" y="4840730"/>
            <a:ext cx="4837785" cy="483779"/>
            <a:chOff x="0" y="0"/>
            <a:chExt cx="6450380" cy="645038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645038" y="-645038"/>
              <a:ext cx="7740456" cy="1935114"/>
            </a:xfrm>
            <a:prstGeom prst="rect">
              <a:avLst/>
            </a:prstGeom>
          </p:spPr>
        </p:pic>
        <p:sp>
          <p:nvSpPr>
            <p:cNvPr id="27" name="TextBox 27"/>
            <p:cNvSpPr txBox="1"/>
            <p:nvPr/>
          </p:nvSpPr>
          <p:spPr>
            <a:xfrm>
              <a:off x="160419" y="-3931"/>
              <a:ext cx="6129543" cy="605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5"/>
                </a:lnSpc>
                <a:spcBef>
                  <a:spcPct val="0"/>
                </a:spcBef>
              </a:pPr>
              <a:r>
                <a:rPr lang="en-US" sz="2797" spc="5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(3)生成式 AI 導入與應用規劃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8700" y="6040330"/>
            <a:ext cx="4975116" cy="689610"/>
            <a:chOff x="0" y="0"/>
            <a:chExt cx="6633488" cy="919480"/>
          </a:xfrm>
        </p:grpSpPr>
        <p:sp>
          <p:nvSpPr>
            <p:cNvPr id="29" name="TextBox 29"/>
            <p:cNvSpPr txBox="1"/>
            <p:nvPr/>
          </p:nvSpPr>
          <p:spPr>
            <a:xfrm>
              <a:off x="493713" y="-38100"/>
              <a:ext cx="6139775" cy="95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  <a:r>
                <a:rPr lang="en-US" sz="2100" spc="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 CODE / LOW CODE </a:t>
              </a:r>
            </a:p>
            <a:p>
              <a:pPr algn="ctr">
                <a:lnSpc>
                  <a:spcPts val="2940"/>
                </a:lnSpc>
                <a:spcBef>
                  <a:spcPct val="0"/>
                </a:spcBef>
              </a:pPr>
              <a:r>
                <a:rPr lang="en-US" sz="2100" spc="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特色與應用</a:t>
              </a:r>
            </a:p>
          </p:txBody>
        </p:sp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133677" y="-133677"/>
              <a:ext cx="1604128" cy="935741"/>
            </a:xfrm>
            <a:prstGeom prst="rect">
              <a:avLst/>
            </a:prstGeom>
          </p:spPr>
        </p:pic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442" y="6897165"/>
            <a:ext cx="1203096" cy="701806"/>
          </a:xfrm>
          <a:prstGeom prst="rect">
            <a:avLst/>
          </a:prstGeom>
        </p:spPr>
      </p:pic>
      <p:sp>
        <p:nvSpPr>
          <p:cNvPr id="32" name="TextBox 32"/>
          <p:cNvSpPr txBox="1"/>
          <p:nvPr/>
        </p:nvSpPr>
        <p:spPr>
          <a:xfrm>
            <a:off x="8266388" y="6118572"/>
            <a:ext cx="2712716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spc="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生成式 AI 主要原理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6675" y="5940072"/>
            <a:ext cx="1203096" cy="701806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8266388" y="7080872"/>
            <a:ext cx="3084321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spc="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生成式 AI 工具技術概況</a:t>
            </a: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4552" y="6927137"/>
            <a:ext cx="1203096" cy="701806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8266388" y="8106577"/>
            <a:ext cx="225805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 spc="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生成式 AI 評估</a:t>
            </a: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6675" y="7914202"/>
            <a:ext cx="1203096" cy="701806"/>
          </a:xfrm>
          <a:prstGeom prst="rect">
            <a:avLst/>
          </a:prstGeom>
        </p:spPr>
      </p:pic>
      <p:grpSp>
        <p:nvGrpSpPr>
          <p:cNvPr id="38" name="Group 38"/>
          <p:cNvGrpSpPr/>
          <p:nvPr/>
        </p:nvGrpSpPr>
        <p:grpSpPr>
          <a:xfrm>
            <a:off x="13280237" y="6040330"/>
            <a:ext cx="3691957" cy="805952"/>
            <a:chOff x="0" y="0"/>
            <a:chExt cx="4922610" cy="1074603"/>
          </a:xfrm>
        </p:grpSpPr>
        <p:sp>
          <p:nvSpPr>
            <p:cNvPr id="39" name="TextBox 39"/>
            <p:cNvSpPr txBox="1"/>
            <p:nvPr/>
          </p:nvSpPr>
          <p:spPr>
            <a:xfrm>
              <a:off x="1972607" y="117023"/>
              <a:ext cx="2950003" cy="95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 spc="4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生成式 AI 導入導論</a:t>
              </a:r>
            </a:p>
          </p:txBody>
        </p:sp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33677" y="-133677"/>
              <a:ext cx="1604128" cy="935741"/>
            </a:xfrm>
            <a:prstGeom prst="rect">
              <a:avLst/>
            </a:prstGeom>
          </p:spPr>
        </p:pic>
      </p:grpSp>
      <p:grpSp>
        <p:nvGrpSpPr>
          <p:cNvPr id="41" name="Group 41"/>
          <p:cNvGrpSpPr/>
          <p:nvPr/>
        </p:nvGrpSpPr>
        <p:grpSpPr>
          <a:xfrm>
            <a:off x="13280237" y="6997423"/>
            <a:ext cx="3691957" cy="501290"/>
            <a:chOff x="0" y="0"/>
            <a:chExt cx="4922610" cy="668386"/>
          </a:xfrm>
        </p:grpSpPr>
        <p:sp>
          <p:nvSpPr>
            <p:cNvPr id="42" name="TextBox 42"/>
            <p:cNvSpPr txBox="1"/>
            <p:nvPr/>
          </p:nvSpPr>
          <p:spPr>
            <a:xfrm>
              <a:off x="1972607" y="117023"/>
              <a:ext cx="2950003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生成式 AI 產業應用</a:t>
              </a:r>
            </a:p>
          </p:txBody>
        </p:sp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133677" y="-133677"/>
              <a:ext cx="1604128" cy="935741"/>
            </a:xfrm>
            <a:prstGeom prst="rect">
              <a:avLst/>
            </a:prstGeom>
          </p:spPr>
        </p:pic>
      </p:grpSp>
      <p:grpSp>
        <p:nvGrpSpPr>
          <p:cNvPr id="44" name="Group 44"/>
          <p:cNvGrpSpPr/>
          <p:nvPr/>
        </p:nvGrpSpPr>
        <p:grpSpPr>
          <a:xfrm>
            <a:off x="13305902" y="7894032"/>
            <a:ext cx="3691957" cy="501290"/>
            <a:chOff x="0" y="0"/>
            <a:chExt cx="4922610" cy="668386"/>
          </a:xfrm>
        </p:grpSpPr>
        <p:sp>
          <p:nvSpPr>
            <p:cNvPr id="45" name="TextBox 45"/>
            <p:cNvSpPr txBox="1"/>
            <p:nvPr/>
          </p:nvSpPr>
          <p:spPr>
            <a:xfrm>
              <a:off x="1972607" y="117023"/>
              <a:ext cx="2950003" cy="396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  <a:spcBef>
                  <a:spcPct val="0"/>
                </a:spcBef>
              </a:pPr>
              <a:r>
                <a:rPr lang="en-US" sz="1800" spc="3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生成式 AI 風險管理</a:t>
              </a:r>
            </a:p>
          </p:txBody>
        </p:sp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33677" y="-133677"/>
              <a:ext cx="1604128" cy="9357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36419" y="677760"/>
            <a:ext cx="522881" cy="443415"/>
          </a:xfrm>
          <a:custGeom>
            <a:avLst/>
            <a:gdLst/>
            <a:ahLst/>
            <a:cxnLst/>
            <a:rect l="l" t="t" r="r" b="b"/>
            <a:pathLst>
              <a:path w="522881" h="443415">
                <a:moveTo>
                  <a:pt x="0" y="0"/>
                </a:moveTo>
                <a:lnTo>
                  <a:pt x="522881" y="0"/>
                </a:lnTo>
                <a:lnTo>
                  <a:pt x="522881" y="443415"/>
                </a:lnTo>
                <a:lnTo>
                  <a:pt x="0" y="443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962406" r="-3089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850516" y="628301"/>
            <a:ext cx="1665830" cy="588932"/>
            <a:chOff x="0" y="0"/>
            <a:chExt cx="438737" cy="1551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737" cy="155110"/>
            </a:xfrm>
            <a:custGeom>
              <a:avLst/>
              <a:gdLst/>
              <a:ahLst/>
              <a:cxnLst/>
              <a:rect l="l" t="t" r="r" b="b"/>
              <a:pathLst>
                <a:path w="438737" h="155110">
                  <a:moveTo>
                    <a:pt x="77555" y="0"/>
                  </a:moveTo>
                  <a:lnTo>
                    <a:pt x="361182" y="0"/>
                  </a:lnTo>
                  <a:cubicBezTo>
                    <a:pt x="404015" y="0"/>
                    <a:pt x="438737" y="34722"/>
                    <a:pt x="438737" y="77555"/>
                  </a:cubicBezTo>
                  <a:lnTo>
                    <a:pt x="438737" y="77555"/>
                  </a:lnTo>
                  <a:cubicBezTo>
                    <a:pt x="438737" y="120387"/>
                    <a:pt x="404015" y="155110"/>
                    <a:pt x="361182" y="155110"/>
                  </a:cubicBezTo>
                  <a:lnTo>
                    <a:pt x="77555" y="155110"/>
                  </a:lnTo>
                  <a:cubicBezTo>
                    <a:pt x="34722" y="155110"/>
                    <a:pt x="0" y="120387"/>
                    <a:pt x="0" y="77555"/>
                  </a:cubicBezTo>
                  <a:lnTo>
                    <a:pt x="0" y="77555"/>
                  </a:lnTo>
                  <a:cubicBezTo>
                    <a:pt x="0" y="34722"/>
                    <a:pt x="34722" y="0"/>
                    <a:pt x="77555" y="0"/>
                  </a:cubicBezTo>
                  <a:close/>
                </a:path>
              </a:pathLst>
            </a:custGeom>
            <a:solidFill>
              <a:srgbClr val="101B40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737" cy="1932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409081" y="515471"/>
            <a:ext cx="9469839" cy="814592"/>
            <a:chOff x="0" y="0"/>
            <a:chExt cx="2494114" cy="2145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4114" cy="214543"/>
            </a:xfrm>
            <a:custGeom>
              <a:avLst/>
              <a:gdLst/>
              <a:ahLst/>
              <a:cxnLst/>
              <a:rect l="l" t="t" r="r" b="b"/>
              <a:pathLst>
                <a:path w="2494114" h="214543">
                  <a:moveTo>
                    <a:pt x="81753" y="0"/>
                  </a:moveTo>
                  <a:lnTo>
                    <a:pt x="2412360" y="0"/>
                  </a:lnTo>
                  <a:cubicBezTo>
                    <a:pt x="2457512" y="0"/>
                    <a:pt x="2494114" y="36602"/>
                    <a:pt x="2494114" y="81753"/>
                  </a:cubicBezTo>
                  <a:lnTo>
                    <a:pt x="2494114" y="132789"/>
                  </a:lnTo>
                  <a:cubicBezTo>
                    <a:pt x="2494114" y="177940"/>
                    <a:pt x="2457512" y="214543"/>
                    <a:pt x="2412360" y="214543"/>
                  </a:cubicBezTo>
                  <a:lnTo>
                    <a:pt x="81753" y="214543"/>
                  </a:lnTo>
                  <a:cubicBezTo>
                    <a:pt x="36602" y="214543"/>
                    <a:pt x="0" y="177940"/>
                    <a:pt x="0" y="132789"/>
                  </a:cubicBezTo>
                  <a:lnTo>
                    <a:pt x="0" y="81753"/>
                  </a:lnTo>
                  <a:cubicBezTo>
                    <a:pt x="0" y="36602"/>
                    <a:pt x="36602" y="0"/>
                    <a:pt x="81753" y="0"/>
                  </a:cubicBezTo>
                  <a:close/>
                </a:path>
              </a:pathLst>
            </a:custGeom>
            <a:ln w="38100" cap="rnd">
              <a:solidFill>
                <a:srgbClr val="101B4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94114" cy="252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1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2707907" y="2846352"/>
            <a:ext cx="4794249" cy="6773693"/>
          </a:xfrm>
          <a:custGeom>
            <a:avLst/>
            <a:gdLst/>
            <a:ahLst/>
            <a:cxnLst/>
            <a:rect l="l" t="t" r="r" b="b"/>
            <a:pathLst>
              <a:path w="4794249" h="6773693">
                <a:moveTo>
                  <a:pt x="0" y="0"/>
                </a:moveTo>
                <a:lnTo>
                  <a:pt x="4794249" y="0"/>
                </a:lnTo>
                <a:lnTo>
                  <a:pt x="4794249" y="6773693"/>
                </a:lnTo>
                <a:lnTo>
                  <a:pt x="0" y="67736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32720" y="2846352"/>
            <a:ext cx="4822724" cy="6773693"/>
          </a:xfrm>
          <a:custGeom>
            <a:avLst/>
            <a:gdLst/>
            <a:ahLst/>
            <a:cxnLst/>
            <a:rect l="l" t="t" r="r" b="b"/>
            <a:pathLst>
              <a:path w="4822724" h="6773693">
                <a:moveTo>
                  <a:pt x="0" y="0"/>
                </a:moveTo>
                <a:lnTo>
                  <a:pt x="4822723" y="0"/>
                </a:lnTo>
                <a:lnTo>
                  <a:pt x="4822723" y="6773693"/>
                </a:lnTo>
                <a:lnTo>
                  <a:pt x="0" y="67736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441856" y="729745"/>
            <a:ext cx="166255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HOME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29803" y="731958"/>
            <a:ext cx="1907082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101B40"/>
                </a:solidFill>
                <a:latin typeface="Montserrat"/>
                <a:ea typeface="Montserrat"/>
                <a:cs typeface="Montserrat"/>
                <a:sym typeface="Montserrat"/>
              </a:rPr>
              <a:t>ABOUT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99106" y="731958"/>
            <a:ext cx="1589190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CONTENT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594836" y="729745"/>
            <a:ext cx="2224975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91"/>
              </a:lnSpc>
              <a:spcBef>
                <a:spcPct val="0"/>
              </a:spcBef>
            </a:pPr>
            <a:r>
              <a:rPr lang="en-US" sz="1851" b="1" spc="3">
                <a:solidFill>
                  <a:srgbClr val="F1F1F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OTHERS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10687" y="1632004"/>
            <a:ext cx="14866625" cy="1520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6399" spc="-371">
                <a:solidFill>
                  <a:srgbClr val="101B40"/>
                </a:solidFill>
                <a:latin typeface="可畫酷黑-繁"/>
                <a:ea typeface="可畫酷黑-繁"/>
                <a:cs typeface="可畫酷黑-繁"/>
                <a:sym typeface="可畫酷黑-繁"/>
              </a:rPr>
              <a:t>附錄二：AI應用規劃師培訓證書示意圖</a:t>
            </a:r>
          </a:p>
          <a:p>
            <a:pPr algn="just">
              <a:lnSpc>
                <a:spcPts val="5759"/>
              </a:lnSpc>
            </a:pPr>
            <a:endParaRPr lang="en-US" sz="6399" spc="-371">
              <a:solidFill>
                <a:srgbClr val="101B40"/>
              </a:solidFill>
              <a:latin typeface="可畫酷黑-繁"/>
              <a:ea typeface="可畫酷黑-繁"/>
              <a:cs typeface="可畫酷黑-繁"/>
              <a:sym typeface="可畫酷黑-繁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280583" y="9781970"/>
            <a:ext cx="1648897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培訓證書示意圖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81870" y="9781970"/>
            <a:ext cx="4773573" cy="314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1"/>
              </a:lnSpc>
              <a:spcBef>
                <a:spcPct val="0"/>
              </a:spcBef>
            </a:pPr>
            <a:r>
              <a:rPr lang="en-US" sz="1851" spc="3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協辦單位(台灣人工智慧發展學會)具TTQS認證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2158</Words>
  <Application>Microsoft Office PowerPoint</Application>
  <PresentationFormat>自訂</PresentationFormat>
  <Paragraphs>464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Montserrat Bold</vt:lpstr>
      <vt:lpstr>Calibri</vt:lpstr>
      <vt:lpstr>Arial</vt:lpstr>
      <vt:lpstr>標楷體</vt:lpstr>
      <vt:lpstr>可畫酷黑-繁</vt:lpstr>
      <vt:lpstr>可畫潮牌楷體-繁</vt:lpstr>
      <vt:lpstr>Montserrat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應用規劃師培訓班簡章</dc:title>
  <cp:lastModifiedBy>東鳳 張</cp:lastModifiedBy>
  <cp:revision>11</cp:revision>
  <dcterms:created xsi:type="dcterms:W3CDTF">2006-08-16T00:00:00Z</dcterms:created>
  <dcterms:modified xsi:type="dcterms:W3CDTF">2026-03-24T14:25:00Z</dcterms:modified>
  <dc:identifier>DAHCGHkOtj4</dc:identifier>
</cp:coreProperties>
</file>